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46" r:id="rId1"/>
  </p:sldMasterIdLst>
  <p:notesMasterIdLst>
    <p:notesMasterId r:id="rId18"/>
  </p:notesMasterIdLst>
  <p:sldIdLst>
    <p:sldId id="302" r:id="rId2"/>
    <p:sldId id="305" r:id="rId3"/>
    <p:sldId id="306" r:id="rId4"/>
    <p:sldId id="307" r:id="rId5"/>
    <p:sldId id="308" r:id="rId6"/>
    <p:sldId id="309" r:id="rId7"/>
    <p:sldId id="310" r:id="rId8"/>
    <p:sldId id="311" r:id="rId9"/>
    <p:sldId id="312" r:id="rId10"/>
    <p:sldId id="313" r:id="rId11"/>
    <p:sldId id="314" r:id="rId12"/>
    <p:sldId id="292" r:id="rId13"/>
    <p:sldId id="304" r:id="rId14"/>
    <p:sldId id="303" r:id="rId15"/>
    <p:sldId id="315" r:id="rId16"/>
    <p:sldId id="276" r:id="rId17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ahoma" pitchFamily="34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ahoma" pitchFamily="34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ahoma" pitchFamily="34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ahoma" pitchFamily="34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ahoma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Tahoma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Tahoma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Tahoma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Tahoma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E8986"/>
    <a:srgbClr val="FD615D"/>
    <a:srgbClr val="E5FE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023BC4-3DBC-409E-A649-A43F8C9C97CB}" type="datetimeFigureOut">
              <a:rPr lang="it-IT" smtClean="0"/>
              <a:pPr/>
              <a:t>14/10/2014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116710-27A6-4D37-925E-8842472D37E1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5E4C7-0AD5-4057-B183-7343058A214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8F565-4829-4688-A7AE-504766C956D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D905-F5EB-41CB-9350-CE2A5F9396B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72904-3BA1-4B2A-9EB9-F0250496ABC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46D1A-100A-4D5B-828C-269D5D78145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D905-F5EB-41CB-9350-CE2A5F9396B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7F5F0-08DB-4BDF-8FFE-4C42E864218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A36F5-74F8-48E8-9144-251B1E0F9D1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D905-F5EB-41CB-9350-CE2A5F9396B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39B69-701E-42F2-BBEA-139E416484E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F16B2-43C9-40F0-924A-0C043C0F738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E1D905-F5EB-41CB-9350-CE2A5F9396B5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mattia.tassinari@unife.it" TargetMode="Externa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0" name="Rectangle 10"/>
          <p:cNvSpPr>
            <a:spLocks noGrp="1" noChangeArrowheads="1"/>
          </p:cNvSpPr>
          <p:nvPr>
            <p:ph type="title"/>
          </p:nvPr>
        </p:nvSpPr>
        <p:spPr>
          <a:xfrm>
            <a:off x="694998" y="260648"/>
            <a:ext cx="7769981" cy="6336704"/>
          </a:xfrm>
        </p:spPr>
        <p:txBody>
          <a:bodyPr>
            <a:normAutofit fontScale="90000"/>
          </a:bodyPr>
          <a:lstStyle/>
          <a:p>
            <a:r>
              <a:rPr lang="it-IT" sz="2000" b="1" dirty="0" smtClean="0"/>
              <a:t>INCONTRI </a:t>
            </a:r>
            <a:r>
              <a:rPr lang="it-IT" sz="2000" b="1" dirty="0" err="1" smtClean="0"/>
              <a:t>DI</a:t>
            </a:r>
            <a:r>
              <a:rPr lang="it-IT" sz="2000" b="1" dirty="0" smtClean="0"/>
              <a:t> ARTIMINO SULLO SVILUPPO LOCALE – XXIV EDIZIONE</a:t>
            </a:r>
            <a:br>
              <a:rPr lang="it-IT" sz="2000" b="1" dirty="0" smtClean="0"/>
            </a:br>
            <a:r>
              <a:rPr lang="it-IT" sz="2000" b="1" dirty="0" smtClean="0"/>
              <a:t>13-15 ottobre 2014</a:t>
            </a:r>
            <a:br>
              <a:rPr lang="it-IT" sz="2000" b="1" dirty="0" smtClean="0"/>
            </a:br>
            <a:r>
              <a:rPr lang="it-IT" sz="2000" b="1" dirty="0" smtClean="0"/>
              <a:t>Strategie territoriali di rinascita produttiva </a:t>
            </a:r>
            <a:r>
              <a:rPr lang="it-IT" sz="1800" b="1" dirty="0" smtClean="0">
                <a:latin typeface="Arial Narrow" pitchFamily="34" charset="0"/>
              </a:rPr>
              <a:t/>
            </a:r>
            <a:br>
              <a:rPr lang="it-IT" sz="1800" b="1" dirty="0" smtClean="0">
                <a:latin typeface="Arial Narrow" pitchFamily="34" charset="0"/>
              </a:rPr>
            </a:br>
            <a:r>
              <a:rPr lang="it-IT" sz="800" b="1" dirty="0" smtClean="0">
                <a:latin typeface="Arial Narrow" pitchFamily="34" charset="0"/>
              </a:rPr>
              <a:t>_____________________________________________________________________________________________________________________________________________</a:t>
            </a:r>
            <a:r>
              <a:rPr lang="it-IT" sz="1800" b="1" dirty="0" smtClean="0">
                <a:latin typeface="Arial Narrow" pitchFamily="34" charset="0"/>
              </a:rPr>
              <a:t/>
            </a:r>
            <a:br>
              <a:rPr lang="it-IT" sz="1800" b="1" dirty="0" smtClean="0">
                <a:latin typeface="Arial Narrow" pitchFamily="34" charset="0"/>
              </a:rPr>
            </a:br>
            <a:r>
              <a:rPr lang="it-IT" sz="2400" b="1" dirty="0" smtClean="0">
                <a:latin typeface="Arial Narrow" pitchFamily="34" charset="0"/>
              </a:rPr>
              <a:t/>
            </a:r>
            <a:br>
              <a:rPr lang="it-IT" sz="2400" b="1" dirty="0" smtClean="0">
                <a:latin typeface="Arial Narrow" pitchFamily="34" charset="0"/>
              </a:rPr>
            </a:br>
            <a:r>
              <a:rPr lang="it-IT" sz="2400" b="1" dirty="0" smtClean="0">
                <a:latin typeface="Arial Narrow" pitchFamily="34" charset="0"/>
              </a:rPr>
              <a:t/>
            </a:r>
            <a:br>
              <a:rPr lang="it-IT" sz="2400" b="1" dirty="0" smtClean="0">
                <a:latin typeface="Arial Narrow" pitchFamily="34" charset="0"/>
              </a:rPr>
            </a:br>
            <a:r>
              <a:rPr lang="it-IT" sz="2200" b="1" dirty="0" smtClean="0">
                <a:latin typeface="Arial Narrow" pitchFamily="34" charset="0"/>
              </a:rPr>
              <a:t/>
            </a:r>
            <a:br>
              <a:rPr lang="it-IT" sz="2200" b="1" dirty="0" smtClean="0">
                <a:latin typeface="Arial Narrow" pitchFamily="34" charset="0"/>
              </a:rPr>
            </a:br>
            <a:r>
              <a:rPr lang="it-IT" sz="3100" b="1" dirty="0" smtClean="0">
                <a:solidFill>
                  <a:srgbClr val="FF0000"/>
                </a:solidFill>
                <a:latin typeface="Arial Narrow" pitchFamily="34" charset="0"/>
              </a:rPr>
              <a:t>Politica industriale e rilancio della manifattura.</a:t>
            </a:r>
            <a:br>
              <a:rPr lang="it-IT" sz="3100" b="1" dirty="0" smtClean="0">
                <a:solidFill>
                  <a:srgbClr val="FF0000"/>
                </a:solidFill>
                <a:latin typeface="Arial Narrow" pitchFamily="34" charset="0"/>
              </a:rPr>
            </a:br>
            <a:r>
              <a:rPr lang="it-IT" sz="3100" b="1" dirty="0" smtClean="0">
                <a:solidFill>
                  <a:srgbClr val="FF0000"/>
                </a:solidFill>
                <a:latin typeface="Arial Narrow" pitchFamily="34" charset="0"/>
              </a:rPr>
              <a:t>Un’analisi regionale dei </a:t>
            </a:r>
            <a:r>
              <a:rPr lang="it-IT" sz="3100" b="1" i="1" dirty="0" smtClean="0">
                <a:solidFill>
                  <a:srgbClr val="FF0000"/>
                </a:solidFill>
                <a:latin typeface="Arial Narrow" pitchFamily="34" charset="0"/>
              </a:rPr>
              <a:t>settori strategici </a:t>
            </a:r>
            <a:r>
              <a:rPr lang="it-IT" sz="3100" b="1" dirty="0" smtClean="0">
                <a:solidFill>
                  <a:srgbClr val="FF0000"/>
                </a:solidFill>
                <a:latin typeface="Arial Narrow" pitchFamily="34" charset="0"/>
              </a:rPr>
              <a:t>in Italia.</a:t>
            </a:r>
            <a:r>
              <a:rPr lang="it-IT" sz="2800" dirty="0" smtClean="0">
                <a:latin typeface="Arial Narrow" pitchFamily="34" charset="0"/>
              </a:rPr>
              <a:t/>
            </a:r>
            <a:br>
              <a:rPr lang="it-IT" sz="2800" dirty="0" smtClean="0">
                <a:latin typeface="Arial Narrow" pitchFamily="34" charset="0"/>
              </a:rPr>
            </a:br>
            <a:r>
              <a:rPr lang="it-IT" sz="2800" dirty="0" smtClean="0">
                <a:latin typeface="Arial Narrow" pitchFamily="34" charset="0"/>
              </a:rPr>
              <a:t> </a:t>
            </a:r>
            <a:br>
              <a:rPr lang="it-IT" sz="2800" dirty="0" smtClean="0">
                <a:latin typeface="Arial Narrow" pitchFamily="34" charset="0"/>
              </a:rPr>
            </a:br>
            <a:r>
              <a:rPr lang="it-IT" sz="2800" dirty="0" smtClean="0">
                <a:latin typeface="Arial Narrow" pitchFamily="34" charset="0"/>
              </a:rPr>
              <a:t>Mattia Tassinari</a:t>
            </a:r>
            <a:br>
              <a:rPr lang="it-IT" sz="2800" dirty="0" smtClean="0">
                <a:latin typeface="Arial Narrow" pitchFamily="34" charset="0"/>
              </a:rPr>
            </a:br>
            <a:r>
              <a:rPr lang="it-IT" sz="1800" dirty="0" smtClean="0">
                <a:latin typeface="Arial Narrow" pitchFamily="34" charset="0"/>
              </a:rPr>
              <a:t/>
            </a:r>
            <a:br>
              <a:rPr lang="it-IT" sz="1800" dirty="0" smtClean="0">
                <a:latin typeface="Arial Narrow" pitchFamily="34" charset="0"/>
              </a:rPr>
            </a:br>
            <a:r>
              <a:rPr lang="it-IT" sz="2800" dirty="0" smtClean="0">
                <a:latin typeface="Arial Narrow" pitchFamily="34" charset="0"/>
              </a:rPr>
              <a:t>con</a:t>
            </a:r>
            <a:br>
              <a:rPr lang="it-IT" sz="2800" dirty="0" smtClean="0">
                <a:latin typeface="Arial Narrow" pitchFamily="34" charset="0"/>
              </a:rPr>
            </a:br>
            <a:r>
              <a:rPr lang="it-IT" sz="2800" dirty="0" smtClean="0">
                <a:latin typeface="Arial Narrow" pitchFamily="34" charset="0"/>
              </a:rPr>
              <a:t>Marco R. Di Tommaso</a:t>
            </a:r>
            <a:r>
              <a:rPr lang="it-IT" sz="1800" b="1" dirty="0" smtClean="0">
                <a:latin typeface="Arial Narrow" pitchFamily="34" charset="0"/>
              </a:rPr>
              <a:t/>
            </a:r>
            <a:br>
              <a:rPr lang="it-IT" sz="1800" b="1" dirty="0" smtClean="0">
                <a:latin typeface="Arial Narrow" pitchFamily="34" charset="0"/>
              </a:rPr>
            </a:br>
            <a:r>
              <a:rPr lang="it-IT" sz="1800" dirty="0" smtClean="0">
                <a:latin typeface="Arial Narrow" pitchFamily="34" charset="0"/>
              </a:rPr>
              <a:t/>
            </a:r>
            <a:br>
              <a:rPr lang="it-IT" sz="1800" dirty="0" smtClean="0">
                <a:latin typeface="Arial Narrow" pitchFamily="34" charset="0"/>
              </a:rPr>
            </a:br>
            <a:r>
              <a:rPr lang="it-IT" sz="1800" dirty="0" smtClean="0">
                <a:latin typeface="Arial Narrow" pitchFamily="34" charset="0"/>
              </a:rPr>
              <a:t/>
            </a:r>
            <a:br>
              <a:rPr lang="it-IT" sz="1800" dirty="0" smtClean="0">
                <a:latin typeface="Arial Narrow" pitchFamily="34" charset="0"/>
              </a:rPr>
            </a:br>
            <a:r>
              <a:rPr lang="it-IT" sz="2000" b="1" dirty="0" smtClean="0">
                <a:latin typeface="Arial Narrow" pitchFamily="34" charset="0"/>
              </a:rPr>
              <a:t/>
            </a:r>
            <a:br>
              <a:rPr lang="it-IT" sz="2000" b="1" dirty="0" smtClean="0">
                <a:latin typeface="Arial Narrow" pitchFamily="34" charset="0"/>
              </a:rPr>
            </a:br>
            <a:r>
              <a:rPr lang="it-IT" sz="2000" b="1" dirty="0" smtClean="0">
                <a:latin typeface="Arial Narrow" pitchFamily="34" charset="0"/>
              </a:rPr>
              <a:t>__________________________________________________________</a:t>
            </a:r>
            <a:br>
              <a:rPr lang="it-IT" sz="2000" b="1" dirty="0" smtClean="0">
                <a:latin typeface="Arial Narrow" pitchFamily="34" charset="0"/>
              </a:rPr>
            </a:br>
            <a:r>
              <a:rPr lang="it-IT" sz="2000" b="1" dirty="0" smtClean="0">
                <a:latin typeface="Arial Narrow" pitchFamily="34" charset="0"/>
              </a:rPr>
              <a:t>Università degli Studi di Ferrara       </a:t>
            </a:r>
            <a:r>
              <a:rPr lang="it-IT" sz="2000" b="1" i="1" dirty="0" smtClean="0">
                <a:latin typeface="Arial Narrow" pitchFamily="34" charset="0"/>
              </a:rPr>
              <a:t>–       </a:t>
            </a:r>
            <a:r>
              <a:rPr lang="it-IT" sz="2000" b="1" dirty="0" smtClean="0">
                <a:solidFill>
                  <a:srgbClr val="002060"/>
                </a:solidFill>
                <a:latin typeface="Arial Narrow" pitchFamily="34" charset="0"/>
                <a:hlinkClick r:id="rId2"/>
              </a:rPr>
              <a:t>mattia.tassinari@unife.it</a:t>
            </a:r>
            <a:endParaRPr lang="it-IT" sz="2000" b="1" dirty="0">
              <a:solidFill>
                <a:srgbClr val="002060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0"/>
            <a:ext cx="8229600" cy="733474"/>
          </a:xfrm>
        </p:spPr>
        <p:txBody>
          <a:bodyPr>
            <a:normAutofit/>
          </a:bodyPr>
          <a:lstStyle/>
          <a:p>
            <a:pPr algn="l">
              <a:defRPr/>
            </a:pPr>
            <a:r>
              <a:rPr lang="it-IT" sz="2800" dirty="0" smtClean="0">
                <a:latin typeface="Arial Narrow" pitchFamily="34" charset="0"/>
              </a:rPr>
              <a:t>5. L'</a:t>
            </a:r>
            <a:r>
              <a:rPr lang="en-US" sz="2800" i="1" dirty="0" smtClean="0">
                <a:latin typeface="Arial Narrow" pitchFamily="34" charset="0"/>
              </a:rPr>
              <a:t>Uncertainty Analysis</a:t>
            </a:r>
            <a:r>
              <a:rPr lang="it-IT" sz="2800" dirty="0" smtClean="0">
                <a:latin typeface="Arial Narrow" pitchFamily="34" charset="0"/>
              </a:rPr>
              <a:t> (UA).</a:t>
            </a:r>
          </a:p>
        </p:txBody>
      </p:sp>
      <p:sp>
        <p:nvSpPr>
          <p:cNvPr id="100358" name="Text Box 6"/>
          <p:cNvSpPr txBox="1">
            <a:spLocks noChangeArrowheads="1"/>
          </p:cNvSpPr>
          <p:nvPr/>
        </p:nvSpPr>
        <p:spPr bwMode="auto">
          <a:xfrm>
            <a:off x="323528" y="980728"/>
            <a:ext cx="8353425" cy="49552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Clr>
                <a:schemeClr val="folHlink"/>
              </a:buClr>
              <a:buSzPct val="60000"/>
              <a:buFont typeface="Wingdings" pitchFamily="2" charset="2"/>
              <a:buChar char="Ø"/>
              <a:defRPr/>
            </a:pPr>
            <a:r>
              <a:rPr lang="it-IT" sz="2000" b="1" dirty="0" smtClean="0">
                <a:latin typeface="Arial Narrow" pitchFamily="34" charset="0"/>
                <a:ea typeface="ＭＳ Ｐゴシック" charset="0"/>
              </a:rPr>
              <a:t>Problema</a:t>
            </a:r>
            <a:r>
              <a:rPr lang="it-IT" sz="2000" dirty="0" smtClean="0">
                <a:latin typeface="Arial Narrow" pitchFamily="34" charset="0"/>
                <a:ea typeface="ＭＳ Ｐゴシック" charset="0"/>
              </a:rPr>
              <a:t>: variando la distribuzione dei </a:t>
            </a:r>
            <a:r>
              <a:rPr lang="it-IT" sz="2000" dirty="0" smtClean="0">
                <a:solidFill>
                  <a:srgbClr val="FF0000"/>
                </a:solidFill>
                <a:latin typeface="Arial Narrow" pitchFamily="34" charset="0"/>
                <a:ea typeface="ＭＳ Ｐゴシック" charset="0"/>
              </a:rPr>
              <a:t>pesi</a:t>
            </a:r>
            <a:r>
              <a:rPr lang="it-IT" sz="2000" dirty="0" smtClean="0">
                <a:latin typeface="Arial Narrow" pitchFamily="34" charset="0"/>
                <a:ea typeface="ＭＳ Ｐゴシック" charset="0"/>
              </a:rPr>
              <a:t> tra le variabili e la </a:t>
            </a:r>
            <a:r>
              <a:rPr lang="it-IT" sz="2000" dirty="0" smtClean="0">
                <a:solidFill>
                  <a:srgbClr val="FF0000"/>
                </a:solidFill>
                <a:latin typeface="Arial Narrow" pitchFamily="34" charset="0"/>
                <a:ea typeface="ＭＳ Ｐゴシック" charset="0"/>
              </a:rPr>
              <a:t>funzione combinante </a:t>
            </a:r>
            <a:r>
              <a:rPr lang="it-IT" sz="2000" dirty="0" smtClean="0">
                <a:latin typeface="Arial Narrow" pitchFamily="34" charset="0"/>
                <a:ea typeface="ＭＳ Ｐゴシック" charset="0"/>
              </a:rPr>
              <a:t>utilizzata (fattori di incertezza) si possono ottenere classifiche diverse rendendo l’</a:t>
            </a:r>
            <a:r>
              <a:rPr lang="it-IT" sz="2000" dirty="0" smtClean="0">
                <a:solidFill>
                  <a:srgbClr val="FF0000"/>
                </a:solidFill>
                <a:latin typeface="Arial Narrow" pitchFamily="34" charset="0"/>
                <a:ea typeface="ＭＳ Ｐゴシック" charset="0"/>
              </a:rPr>
              <a:t>esito discrezionale</a:t>
            </a:r>
            <a:r>
              <a:rPr lang="it-IT" sz="2000" dirty="0" smtClean="0">
                <a:latin typeface="Arial Narrow" pitchFamily="34" charset="0"/>
                <a:ea typeface="ＭＳ Ｐゴシック" charset="0"/>
              </a:rPr>
              <a:t>.</a:t>
            </a:r>
          </a:p>
          <a:p>
            <a:pPr>
              <a:spcBef>
                <a:spcPts val="0"/>
              </a:spcBef>
              <a:buClr>
                <a:schemeClr val="folHlink"/>
              </a:buClr>
              <a:buSzPct val="60000"/>
              <a:defRPr/>
            </a:pPr>
            <a:endParaRPr lang="it-IT" sz="2000" dirty="0" smtClean="0">
              <a:latin typeface="Arial Narrow" pitchFamily="34" charset="0"/>
              <a:ea typeface="ＭＳ Ｐゴシック" charset="0"/>
            </a:endParaRPr>
          </a:p>
          <a:p>
            <a:pPr>
              <a:spcBef>
                <a:spcPts val="0"/>
              </a:spcBef>
              <a:buClr>
                <a:schemeClr val="folHlink"/>
              </a:buClr>
              <a:buSzPct val="60000"/>
              <a:defRPr/>
            </a:pPr>
            <a:endParaRPr lang="it-IT" sz="2000" dirty="0" smtClean="0">
              <a:latin typeface="Arial Narrow" pitchFamily="34" charset="0"/>
              <a:ea typeface="ＭＳ Ｐゴシック" charset="0"/>
            </a:endParaRPr>
          </a:p>
          <a:p>
            <a:pPr>
              <a:spcBef>
                <a:spcPts val="0"/>
              </a:spcBef>
              <a:buClr>
                <a:schemeClr val="folHlink"/>
              </a:buClr>
              <a:buSzPct val="60000"/>
              <a:buFont typeface="Wingdings" pitchFamily="2" charset="2"/>
              <a:buChar char="Ø"/>
              <a:defRPr/>
            </a:pPr>
            <a:r>
              <a:rPr lang="it-IT" sz="2000" dirty="0" smtClean="0">
                <a:latin typeface="Arial Narrow" pitchFamily="34" charset="0"/>
                <a:ea typeface="ＭＳ Ｐゴシック" charset="0"/>
              </a:rPr>
              <a:t>L’UA calcola il valore dell’indice composto un numero elevato di volte ogni volta generando casualmente </a:t>
            </a:r>
            <a:r>
              <a:rPr lang="it-IT" sz="2000" b="1" dirty="0" smtClean="0">
                <a:latin typeface="Arial Narrow" pitchFamily="34" charset="0"/>
                <a:ea typeface="ＭＳ Ｐゴシック" charset="0"/>
              </a:rPr>
              <a:t>i pesi e la funzione combinante </a:t>
            </a:r>
            <a:r>
              <a:rPr lang="it-IT" sz="2000" dirty="0" smtClean="0">
                <a:latin typeface="Arial Narrow" pitchFamily="34" charset="0"/>
                <a:ea typeface="ＭＳ Ｐゴシック" charset="0"/>
              </a:rPr>
              <a:t>utilizzata (mantenendo fissi i valori delle variabili):</a:t>
            </a:r>
          </a:p>
          <a:p>
            <a:pPr>
              <a:spcBef>
                <a:spcPts val="0"/>
              </a:spcBef>
              <a:buClr>
                <a:schemeClr val="folHlink"/>
              </a:buClr>
              <a:buSzPct val="60000"/>
              <a:defRPr/>
            </a:pPr>
            <a:endParaRPr lang="it-IT" sz="2000" dirty="0" smtClean="0">
              <a:latin typeface="Arial Narrow" pitchFamily="34" charset="0"/>
              <a:ea typeface="ＭＳ Ｐゴシック" charset="0"/>
            </a:endParaRPr>
          </a:p>
          <a:p>
            <a:pPr>
              <a:spcBef>
                <a:spcPts val="0"/>
              </a:spcBef>
              <a:buClr>
                <a:schemeClr val="folHlink"/>
              </a:buClr>
              <a:buSzPct val="60000"/>
              <a:defRPr/>
            </a:pPr>
            <a:endParaRPr lang="it-IT" sz="2000" dirty="0" smtClean="0">
              <a:latin typeface="Arial Narrow" pitchFamily="34" charset="0"/>
              <a:ea typeface="ＭＳ Ｐゴシック" charset="0"/>
            </a:endParaRPr>
          </a:p>
          <a:p>
            <a:pPr>
              <a:spcBef>
                <a:spcPts val="0"/>
              </a:spcBef>
              <a:buClr>
                <a:schemeClr val="folHlink"/>
              </a:buClr>
              <a:buSzPct val="60000"/>
              <a:defRPr/>
            </a:pPr>
            <a:endParaRPr lang="it-IT" dirty="0" smtClean="0">
              <a:latin typeface="Arial Narrow" pitchFamily="34" charset="0"/>
              <a:ea typeface="ＭＳ Ｐゴシック" charset="0"/>
            </a:endParaRPr>
          </a:p>
          <a:p>
            <a:pPr>
              <a:spcBef>
                <a:spcPts val="0"/>
              </a:spcBef>
              <a:buClr>
                <a:schemeClr val="folHlink"/>
              </a:buClr>
              <a:buSzPct val="60000"/>
              <a:defRPr/>
            </a:pPr>
            <a:endParaRPr lang="it-IT" dirty="0" smtClean="0">
              <a:latin typeface="Arial Narrow" pitchFamily="34" charset="0"/>
              <a:ea typeface="ＭＳ Ｐゴシック" charset="0"/>
            </a:endParaRPr>
          </a:p>
          <a:p>
            <a:pPr>
              <a:spcBef>
                <a:spcPts val="0"/>
              </a:spcBef>
              <a:buClr>
                <a:schemeClr val="folHlink"/>
              </a:buClr>
              <a:buSzPct val="60000"/>
              <a:defRPr/>
            </a:pPr>
            <a:endParaRPr lang="it-IT" dirty="0" smtClean="0">
              <a:latin typeface="Arial Narrow" pitchFamily="34" charset="0"/>
            </a:endParaRPr>
          </a:p>
          <a:p>
            <a:pPr>
              <a:spcBef>
                <a:spcPts val="0"/>
              </a:spcBef>
              <a:buClr>
                <a:schemeClr val="folHlink"/>
              </a:buClr>
              <a:buSzPct val="60000"/>
              <a:defRPr/>
            </a:pPr>
            <a:r>
              <a:rPr lang="it-IT" dirty="0" smtClean="0">
                <a:latin typeface="Arial Narrow" pitchFamily="34" charset="0"/>
              </a:rPr>
              <a:t>dove </a:t>
            </a:r>
            <a:r>
              <a:rPr lang="it-IT" i="1" dirty="0" smtClean="0">
                <a:latin typeface="Arial Narrow" pitchFamily="34" charset="0"/>
              </a:rPr>
              <a:t>k</a:t>
            </a:r>
            <a:r>
              <a:rPr lang="it-IT" dirty="0" smtClean="0">
                <a:latin typeface="Arial Narrow" pitchFamily="34" charset="0"/>
              </a:rPr>
              <a:t> è il numero di variabili; </a:t>
            </a:r>
            <a:r>
              <a:rPr lang="it-IT" i="1" dirty="0" err="1" smtClean="0">
                <a:latin typeface="Arial Narrow" pitchFamily="34" charset="0"/>
              </a:rPr>
              <a:t>Zij</a:t>
            </a:r>
            <a:r>
              <a:rPr lang="it-IT" dirty="0" smtClean="0">
                <a:latin typeface="Arial Narrow" pitchFamily="34" charset="0"/>
              </a:rPr>
              <a:t> il valore </a:t>
            </a:r>
            <a:r>
              <a:rPr lang="it-IT" i="1" dirty="0" smtClean="0">
                <a:latin typeface="Arial Narrow" pitchFamily="34" charset="0"/>
              </a:rPr>
              <a:t>normalizzato</a:t>
            </a:r>
            <a:r>
              <a:rPr lang="it-IT" dirty="0" smtClean="0">
                <a:latin typeface="Arial Narrow" pitchFamily="34" charset="0"/>
              </a:rPr>
              <a:t> </a:t>
            </a:r>
            <a:r>
              <a:rPr lang="it-IT" i="1" dirty="0" smtClean="0">
                <a:latin typeface="Arial Narrow" pitchFamily="34" charset="0"/>
              </a:rPr>
              <a:t>i</a:t>
            </a:r>
            <a:r>
              <a:rPr lang="it-IT" dirty="0" smtClean="0">
                <a:latin typeface="Arial Narrow" pitchFamily="34" charset="0"/>
              </a:rPr>
              <a:t>-esima osservazione (</a:t>
            </a:r>
            <a:r>
              <a:rPr lang="it-IT" i="1" dirty="0" smtClean="0">
                <a:latin typeface="Arial Narrow" pitchFamily="34" charset="0"/>
              </a:rPr>
              <a:t>i</a:t>
            </a:r>
            <a:r>
              <a:rPr lang="it-IT" dirty="0" smtClean="0">
                <a:latin typeface="Arial Narrow" pitchFamily="34" charset="0"/>
              </a:rPr>
              <a:t> = 1, 2,…, </a:t>
            </a:r>
            <a:r>
              <a:rPr lang="it-IT" i="1" dirty="0" smtClean="0">
                <a:latin typeface="Arial Narrow" pitchFamily="34" charset="0"/>
              </a:rPr>
              <a:t>n</a:t>
            </a:r>
            <a:r>
              <a:rPr lang="it-IT" dirty="0" smtClean="0">
                <a:latin typeface="Arial Narrow" pitchFamily="34" charset="0"/>
              </a:rPr>
              <a:t>) assunto dalla </a:t>
            </a:r>
            <a:r>
              <a:rPr lang="it-IT" i="1" dirty="0" smtClean="0">
                <a:latin typeface="Arial Narrow" pitchFamily="34" charset="0"/>
              </a:rPr>
              <a:t>j</a:t>
            </a:r>
            <a:r>
              <a:rPr lang="it-IT" dirty="0" smtClean="0">
                <a:latin typeface="Arial Narrow" pitchFamily="34" charset="0"/>
              </a:rPr>
              <a:t>-esima variabile (</a:t>
            </a:r>
            <a:r>
              <a:rPr lang="it-IT" i="1" dirty="0" smtClean="0">
                <a:latin typeface="Arial Narrow" pitchFamily="34" charset="0"/>
              </a:rPr>
              <a:t>j</a:t>
            </a:r>
            <a:r>
              <a:rPr lang="it-IT" dirty="0" smtClean="0">
                <a:latin typeface="Arial Narrow" pitchFamily="34" charset="0"/>
              </a:rPr>
              <a:t> = 1, 2,…, k); mentre </a:t>
            </a:r>
            <a:r>
              <a:rPr lang="it-IT" i="1" dirty="0" err="1" smtClean="0">
                <a:latin typeface="Arial Narrow" pitchFamily="34" charset="0"/>
              </a:rPr>
              <a:t>Wi</a:t>
            </a:r>
            <a:r>
              <a:rPr lang="it-IT" dirty="0" smtClean="0">
                <a:latin typeface="Arial Narrow" pitchFamily="34" charset="0"/>
              </a:rPr>
              <a:t>  è il peso attribuito alla variabile </a:t>
            </a:r>
            <a:r>
              <a:rPr lang="it-IT" i="1" dirty="0" err="1" smtClean="0">
                <a:latin typeface="Arial Narrow" pitchFamily="34" charset="0"/>
              </a:rPr>
              <a:t>Xj</a:t>
            </a:r>
            <a:r>
              <a:rPr lang="it-IT" dirty="0" smtClean="0">
                <a:latin typeface="Arial Narrow" pitchFamily="34" charset="0"/>
              </a:rPr>
              <a:t>;</a:t>
            </a:r>
            <a:r>
              <a:rPr lang="it-IT" dirty="0" smtClean="0">
                <a:latin typeface="Arial Narrow" pitchFamily="34" charset="0"/>
                <a:ea typeface="ＭＳ Ｐゴシック" charset="0"/>
              </a:rPr>
              <a:t> </a:t>
            </a:r>
            <a:r>
              <a:rPr lang="it-IT" i="1" dirty="0" smtClean="0">
                <a:latin typeface="Arial Narrow" pitchFamily="34" charset="0"/>
                <a:ea typeface="ＭＳ Ｐゴシック" charset="0"/>
              </a:rPr>
              <a:t>h</a:t>
            </a:r>
            <a:r>
              <a:rPr lang="it-IT" dirty="0" smtClean="0">
                <a:latin typeface="Arial Narrow" pitchFamily="34" charset="0"/>
                <a:ea typeface="ＭＳ Ｐゴシック" charset="0"/>
              </a:rPr>
              <a:t> la funzione combinante.</a:t>
            </a:r>
          </a:p>
          <a:p>
            <a:pPr>
              <a:spcBef>
                <a:spcPts val="0"/>
              </a:spcBef>
              <a:buClr>
                <a:schemeClr val="folHlink"/>
              </a:buClr>
              <a:buSzPct val="60000"/>
              <a:defRPr/>
            </a:pPr>
            <a:endParaRPr lang="it-IT" dirty="0" smtClean="0">
              <a:latin typeface="Arial Narrow" pitchFamily="34" charset="0"/>
              <a:ea typeface="ＭＳ Ｐゴシック" charset="0"/>
            </a:endParaRPr>
          </a:p>
          <a:p>
            <a:pPr>
              <a:spcBef>
                <a:spcPts val="0"/>
              </a:spcBef>
              <a:buClr>
                <a:schemeClr val="folHlink"/>
              </a:buClr>
              <a:buSzPct val="60000"/>
              <a:buFont typeface="Wingdings" pitchFamily="2" charset="2"/>
              <a:buChar char="Ø"/>
              <a:defRPr/>
            </a:pPr>
            <a:endParaRPr lang="it-IT" sz="2000" dirty="0" smtClean="0">
              <a:latin typeface="Arial Narrow" pitchFamily="34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72904-3BA1-4B2A-9EB9-F0250496ABC9}" type="slidenum">
              <a:rPr lang="it-IT" smtClean="0"/>
              <a:pPr/>
              <a:t>10</a:t>
            </a:fld>
            <a:endParaRPr lang="it-IT" dirty="0"/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pic>
        <p:nvPicPr>
          <p:cNvPr id="8198" name="Picture 6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03848" y="3717032"/>
            <a:ext cx="2111871" cy="8705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72904-3BA1-4B2A-9EB9-F0250496ABC9}" type="slidenum">
              <a:rPr lang="it-IT" smtClean="0"/>
              <a:pPr/>
              <a:t>11</a:t>
            </a:fld>
            <a:endParaRPr lang="it-IT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3212976"/>
            <a:ext cx="9144000" cy="3208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ttangolo 5"/>
          <p:cNvSpPr/>
          <p:nvPr/>
        </p:nvSpPr>
        <p:spPr>
          <a:xfrm>
            <a:off x="179512" y="692696"/>
            <a:ext cx="864096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Clr>
                <a:schemeClr val="folHlink"/>
              </a:buClr>
              <a:buSzPct val="60000"/>
              <a:buFont typeface="Wingdings" pitchFamily="2" charset="2"/>
              <a:buChar char="Ø"/>
              <a:defRPr/>
            </a:pPr>
            <a:r>
              <a:rPr lang="it-IT" sz="2000" dirty="0" smtClean="0">
                <a:latin typeface="Arial Narrow" pitchFamily="34" charset="0"/>
                <a:ea typeface="ＭＳ Ｐゴシック" charset="0"/>
              </a:rPr>
              <a:t>Per ogni unità statistica si ottiene così una </a:t>
            </a:r>
            <a:r>
              <a:rPr lang="it-IT" sz="2000" dirty="0" smtClean="0">
                <a:solidFill>
                  <a:srgbClr val="FF0000"/>
                </a:solidFill>
                <a:latin typeface="Arial Narrow" pitchFamily="34" charset="0"/>
                <a:ea typeface="ＭＳ Ｐゴシック" charset="0"/>
              </a:rPr>
              <a:t>distribuzione di valori dell’indice</a:t>
            </a:r>
            <a:r>
              <a:rPr lang="it-IT" sz="2000" dirty="0" smtClean="0">
                <a:latin typeface="Arial Narrow" pitchFamily="34" charset="0"/>
                <a:ea typeface="ＭＳ Ｐゴシック" charset="0"/>
              </a:rPr>
              <a:t> del suo rango. In questo modo</a:t>
            </a:r>
            <a:r>
              <a:rPr lang="it-IT" sz="2000" dirty="0" smtClean="0">
                <a:latin typeface="Arial Narrow" pitchFamily="34" charset="0"/>
              </a:rPr>
              <a:t> la posizione di un settore rispetto agli altri non è data da un solo valore ma da una distribuzione sintetizzabile coi quantili: più la banda </a:t>
            </a:r>
            <a:r>
              <a:rPr lang="it-IT" sz="2000" dirty="0" smtClean="0">
                <a:latin typeface="Arial Narrow" pitchFamily="34" charset="0"/>
                <a:ea typeface="ＭＳ Ｐゴシック" charset="0"/>
              </a:rPr>
              <a:t> di valori di questa distribuzione è ampia,</a:t>
            </a:r>
            <a:r>
              <a:rPr lang="it-IT" sz="2000" dirty="0" smtClean="0">
                <a:latin typeface="Arial Narrow" pitchFamily="34" charset="0"/>
              </a:rPr>
              <a:t> più il metodo di calcolo dell'indicatore influenza il rango del settore.</a:t>
            </a:r>
          </a:p>
          <a:p>
            <a:pPr>
              <a:spcBef>
                <a:spcPts val="0"/>
              </a:spcBef>
              <a:buClr>
                <a:schemeClr val="folHlink"/>
              </a:buClr>
              <a:buSzPct val="60000"/>
              <a:defRPr/>
            </a:pPr>
            <a:endParaRPr lang="it-IT" sz="2000" dirty="0" smtClean="0">
              <a:latin typeface="Arial Narrow" pitchFamily="34" charset="0"/>
            </a:endParaRPr>
          </a:p>
          <a:p>
            <a:pPr>
              <a:spcBef>
                <a:spcPts val="0"/>
              </a:spcBef>
              <a:buClr>
                <a:schemeClr val="folHlink"/>
              </a:buClr>
              <a:buSzPct val="60000"/>
              <a:buFont typeface="Wingdings" pitchFamily="2" charset="2"/>
              <a:buChar char="Ø"/>
              <a:defRPr/>
            </a:pPr>
            <a:r>
              <a:rPr lang="it-IT" sz="2000" dirty="0" smtClean="0">
                <a:latin typeface="Arial Narrow" pitchFamily="34" charset="0"/>
              </a:rPr>
              <a:t>La mediana risulta robusta e la banda va dal 5 al 95°quantile.</a:t>
            </a:r>
          </a:p>
          <a:p>
            <a:pPr>
              <a:spcBef>
                <a:spcPts val="0"/>
              </a:spcBef>
              <a:buClr>
                <a:schemeClr val="folHlink"/>
              </a:buClr>
              <a:buSzPct val="60000"/>
              <a:buFont typeface="Wingdings" pitchFamily="2" charset="2"/>
              <a:buChar char="Ø"/>
              <a:defRPr/>
            </a:pPr>
            <a:endParaRPr lang="it-IT" sz="2000" dirty="0" smtClean="0">
              <a:latin typeface="Arial Narrow" pitchFamily="34" charset="0"/>
            </a:endParaRPr>
          </a:p>
          <a:p>
            <a:pPr>
              <a:spcBef>
                <a:spcPts val="0"/>
              </a:spcBef>
              <a:buClr>
                <a:schemeClr val="folHlink"/>
              </a:buClr>
              <a:buSzPct val="60000"/>
              <a:defRPr/>
            </a:pPr>
            <a:r>
              <a:rPr lang="it-IT" sz="2000" dirty="0" smtClean="0">
                <a:latin typeface="Arial Narrow" pitchFamily="34" charset="0"/>
              </a:rPr>
              <a:t>Esempio:</a:t>
            </a:r>
            <a:endParaRPr lang="it-IT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72904-3BA1-4B2A-9EB9-F0250496ABC9}" type="slidenum">
              <a:rPr lang="it-IT" smtClean="0"/>
              <a:pPr/>
              <a:t>12</a:t>
            </a:fld>
            <a:endParaRPr lang="it-IT"/>
          </a:p>
        </p:txBody>
      </p:sp>
      <p:sp>
        <p:nvSpPr>
          <p:cNvPr id="7" name="Segnaposto contenuto 2"/>
          <p:cNvSpPr txBox="1">
            <a:spLocks/>
          </p:cNvSpPr>
          <p:nvPr/>
        </p:nvSpPr>
        <p:spPr>
          <a:xfrm>
            <a:off x="467544" y="980728"/>
            <a:ext cx="8136904" cy="54726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kumimoji="0" lang="it-IT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Obiettivo</a:t>
            </a:r>
            <a:r>
              <a:rPr kumimoji="0" lang="it-IT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:</a:t>
            </a:r>
            <a:r>
              <a:rPr kumimoji="0" lang="it-IT" sz="1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 costruire un indice che ordini i settori regionali in base alle potenzialità del settore di produrre reddito – 9 settori manifatturieri – Fonte dei dati: ISTAT</a:t>
            </a:r>
            <a:r>
              <a:rPr kumimoji="0" lang="it-IT" sz="18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it-IT" sz="8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Narrow" pitchFamily="34" charset="0"/>
              <a:ea typeface="+mn-ea"/>
              <a:cs typeface="Times New Roman" pitchFamily="18" charset="0"/>
            </a:endParaRPr>
          </a:p>
          <a:p>
            <a:pPr lvl="0" algn="ctr"/>
            <a:r>
              <a:rPr lang="it-IT" sz="2400" b="1" u="sng" noProof="0" dirty="0" smtClean="0">
                <a:solidFill>
                  <a:srgbClr val="FF0000"/>
                </a:solidFill>
                <a:latin typeface="Arial Narrow" pitchFamily="34" charset="0"/>
                <a:ea typeface="+mn-ea"/>
                <a:cs typeface="Times New Roman" pitchFamily="18" charset="0"/>
              </a:rPr>
              <a:t>Variabili incluse nell’Indice</a:t>
            </a:r>
            <a:r>
              <a:rPr lang="it-IT" sz="2400" noProof="0" dirty="0" smtClean="0">
                <a:solidFill>
                  <a:srgbClr val="FF0000"/>
                </a:solidFill>
                <a:latin typeface="Arial Narrow" pitchFamily="34" charset="0"/>
                <a:ea typeface="+mn-ea"/>
                <a:cs typeface="Times New Roman" pitchFamily="18" charset="0"/>
              </a:rPr>
              <a:t>:</a:t>
            </a:r>
          </a:p>
          <a:p>
            <a:pPr lvl="0"/>
            <a:endParaRPr lang="it-IT" sz="800" noProof="0" dirty="0" smtClean="0">
              <a:latin typeface="Arial Narrow" pitchFamily="34" charset="0"/>
              <a:ea typeface="+mn-ea"/>
              <a:cs typeface="Times New Roman" pitchFamily="18" charset="0"/>
            </a:endParaRPr>
          </a:p>
          <a:p>
            <a:pPr lvl="0"/>
            <a:endParaRPr lang="it-IT" sz="800" noProof="0" dirty="0" smtClean="0">
              <a:latin typeface="Arial Narrow" pitchFamily="34" charset="0"/>
              <a:ea typeface="+mn-ea"/>
              <a:cs typeface="Times New Roman" pitchFamily="18" charset="0"/>
            </a:endParaRPr>
          </a:p>
          <a:p>
            <a:pPr marL="457200" lvl="0" indent="-457200">
              <a:buAutoNum type="arabicParenR"/>
            </a:pPr>
            <a:r>
              <a:rPr lang="it-IT" sz="2000" b="1" dirty="0" smtClean="0">
                <a:latin typeface="Arial Narrow" pitchFamily="34" charset="0"/>
              </a:rPr>
              <a:t>Indice di specializzazione settoriale regionale - 2011</a:t>
            </a:r>
            <a:r>
              <a:rPr lang="it-IT" sz="1800" b="1" dirty="0" smtClean="0">
                <a:latin typeface="Arial Narrow" pitchFamily="34" charset="0"/>
              </a:rPr>
              <a:t>:</a:t>
            </a:r>
          </a:p>
          <a:p>
            <a:pPr marL="457200" lvl="0" indent="-457200">
              <a:buAutoNum type="arabicParenR"/>
            </a:pPr>
            <a:endParaRPr lang="it-IT" sz="1800" b="1" dirty="0" smtClean="0">
              <a:latin typeface="Arial Narrow" pitchFamily="34" charset="0"/>
            </a:endParaRPr>
          </a:p>
          <a:p>
            <a:pPr marL="457200" lvl="0" indent="-457200">
              <a:buAutoNum type="arabicParenR"/>
            </a:pPr>
            <a:endParaRPr lang="it-IT" sz="1800" b="1" dirty="0" smtClean="0">
              <a:latin typeface="Arial Narrow" pitchFamily="34" charset="0"/>
            </a:endParaRPr>
          </a:p>
          <a:p>
            <a:pPr marL="457200" lvl="0" indent="-457200">
              <a:buAutoNum type="arabicParenR"/>
            </a:pPr>
            <a:endParaRPr lang="it-IT" sz="1800" b="1" dirty="0" smtClean="0">
              <a:latin typeface="Arial Narrow" pitchFamily="34" charset="0"/>
            </a:endParaRPr>
          </a:p>
          <a:p>
            <a:pPr marL="457200" lvl="0" indent="-457200">
              <a:buAutoNum type="arabicParenR"/>
            </a:pPr>
            <a:r>
              <a:rPr lang="it-IT" sz="2000" b="1" dirty="0" err="1" smtClean="0">
                <a:latin typeface="Arial Narrow" pitchFamily="34" charset="0"/>
              </a:rPr>
              <a:t>V.A.</a:t>
            </a:r>
            <a:r>
              <a:rPr lang="it-IT" sz="2000" b="1" dirty="0" smtClean="0">
                <a:latin typeface="Arial Narrow" pitchFamily="34" charset="0"/>
              </a:rPr>
              <a:t> PER ADDETTO di settore (produttività di settore) – 2011.</a:t>
            </a:r>
          </a:p>
          <a:p>
            <a:pPr marL="457200" lvl="0" indent="-457200">
              <a:buAutoNum type="arabicParenR"/>
            </a:pPr>
            <a:endParaRPr lang="it-IT" sz="2000" b="1" dirty="0" smtClean="0">
              <a:latin typeface="Arial Narrow" pitchFamily="34" charset="0"/>
            </a:endParaRPr>
          </a:p>
          <a:p>
            <a:pPr marL="457200" lvl="0" indent="-457200">
              <a:buAutoNum type="arabicParenR"/>
            </a:pPr>
            <a:r>
              <a:rPr lang="it-IT" sz="2000" b="1" dirty="0" smtClean="0">
                <a:latin typeface="Arial Narrow" pitchFamily="34" charset="0"/>
              </a:rPr>
              <a:t>Tasso di crescita </a:t>
            </a:r>
            <a:r>
              <a:rPr lang="it-IT" sz="2000" b="1" dirty="0" err="1" smtClean="0">
                <a:latin typeface="Arial Narrow" pitchFamily="34" charset="0"/>
              </a:rPr>
              <a:t>V.A.</a:t>
            </a:r>
            <a:r>
              <a:rPr lang="it-IT" sz="2000" b="1" dirty="0" smtClean="0">
                <a:latin typeface="Arial Narrow" pitchFamily="34" charset="0"/>
              </a:rPr>
              <a:t> di settore –  2011-2006</a:t>
            </a:r>
            <a:r>
              <a:rPr lang="it-IT" sz="1800" dirty="0" smtClean="0">
                <a:latin typeface="Arial Narrow" pitchFamily="34" charset="0"/>
              </a:rPr>
              <a:t>.</a:t>
            </a:r>
          </a:p>
          <a:p>
            <a:pPr marL="457200" lvl="0" indent="-457200">
              <a:buAutoNum type="arabicParenR"/>
            </a:pPr>
            <a:endParaRPr lang="it-IT" sz="1800" dirty="0" smtClean="0">
              <a:latin typeface="Arial Narrow" pitchFamily="34" charset="0"/>
            </a:endParaRPr>
          </a:p>
          <a:p>
            <a:pPr marL="457200" lvl="0" indent="-457200">
              <a:buAutoNum type="arabicParenR"/>
            </a:pPr>
            <a:r>
              <a:rPr lang="it-IT" sz="2000" b="1" dirty="0" smtClean="0">
                <a:latin typeface="Arial Narrow" pitchFamily="34" charset="0"/>
              </a:rPr>
              <a:t>Tasso di crescita </a:t>
            </a:r>
            <a:r>
              <a:rPr lang="it-IT" sz="2000" b="1" dirty="0" err="1" smtClean="0">
                <a:latin typeface="Arial Narrow" pitchFamily="34" charset="0"/>
              </a:rPr>
              <a:t>V.A.</a:t>
            </a:r>
            <a:r>
              <a:rPr lang="it-IT" sz="2000" b="1" dirty="0" smtClean="0">
                <a:latin typeface="Arial Narrow" pitchFamily="34" charset="0"/>
              </a:rPr>
              <a:t> PER ADDETTO di settore –  2011-2006.</a:t>
            </a:r>
          </a:p>
          <a:p>
            <a:pPr marL="457200" lvl="0" indent="-457200">
              <a:buAutoNum type="arabicParenR"/>
            </a:pPr>
            <a:endParaRPr lang="it-IT" sz="1800" dirty="0" smtClean="0">
              <a:latin typeface="Arial Narrow" pitchFamily="34" charset="0"/>
            </a:endParaRPr>
          </a:p>
          <a:p>
            <a:pPr marL="457200" lvl="0" indent="-457200">
              <a:buAutoNum type="arabicParenR"/>
            </a:pPr>
            <a:r>
              <a:rPr lang="it-IT" sz="2000" b="1" dirty="0" smtClean="0">
                <a:latin typeface="Arial Narrow" pitchFamily="34" charset="0"/>
              </a:rPr>
              <a:t>Scostamento % della produttività di settore regionale dalla produttività di settore nazionale – 2011:</a:t>
            </a:r>
            <a:endParaRPr lang="it-IT" sz="1800" dirty="0" smtClean="0">
              <a:latin typeface="Arial Narrow" pitchFamily="34" charset="0"/>
            </a:endParaRPr>
          </a:p>
        </p:txBody>
      </p:sp>
      <p:sp>
        <p:nvSpPr>
          <p:cNvPr id="5" name="Titolo 1"/>
          <p:cNvSpPr txBox="1">
            <a:spLocks/>
          </p:cNvSpPr>
          <p:nvPr/>
        </p:nvSpPr>
        <p:spPr>
          <a:xfrm>
            <a:off x="539552" y="188640"/>
            <a:ext cx="7973457" cy="57606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0" rIns="0" bIns="0" anchor="b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2800" b="1" dirty="0" smtClean="0">
                <a:solidFill>
                  <a:schemeClr val="tx1"/>
                </a:solidFill>
                <a:latin typeface="Arial Narrow" pitchFamily="34" charset="0"/>
              </a:rPr>
              <a:t>Applicazione ad alcune regioni italiane.</a:t>
            </a: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40000"/>
          </a:blip>
          <a:srcRect/>
          <a:stretch>
            <a:fillRect/>
          </a:stretch>
        </p:blipFill>
        <p:spPr bwMode="auto">
          <a:xfrm>
            <a:off x="1043608" y="2708920"/>
            <a:ext cx="6014062" cy="515491"/>
          </a:xfrm>
          <a:prstGeom prst="rect">
            <a:avLst/>
          </a:prstGeom>
          <a:noFill/>
        </p:spPr>
      </p:pic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40000"/>
          </a:blip>
          <a:srcRect/>
          <a:stretch>
            <a:fillRect/>
          </a:stretch>
        </p:blipFill>
        <p:spPr bwMode="auto">
          <a:xfrm>
            <a:off x="1259632" y="6021288"/>
            <a:ext cx="6661730" cy="51549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D905-F5EB-41CB-9350-CE2A5F9396B5}" type="slidenum">
              <a:rPr lang="it-IT" smtClean="0"/>
              <a:pPr/>
              <a:t>13</a:t>
            </a:fld>
            <a:endParaRPr lang="it-IT"/>
          </a:p>
        </p:txBody>
      </p:sp>
      <p:sp>
        <p:nvSpPr>
          <p:cNvPr id="4" name="CasellaDiTesto 3"/>
          <p:cNvSpPr txBox="1"/>
          <p:nvPr/>
        </p:nvSpPr>
        <p:spPr>
          <a:xfrm>
            <a:off x="2699792" y="260648"/>
            <a:ext cx="3672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latin typeface="Arial Narrow" pitchFamily="34" charset="0"/>
              </a:rPr>
              <a:t>Ranking – BOTTOM 15</a:t>
            </a:r>
            <a:endParaRPr lang="it-IT" sz="2800" b="1" dirty="0">
              <a:latin typeface="Arial Narrow" pitchFamily="34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1520" y="332656"/>
            <a:ext cx="8682037" cy="6694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itolo 1"/>
          <p:cNvSpPr txBox="1">
            <a:spLocks/>
          </p:cNvSpPr>
          <p:nvPr/>
        </p:nvSpPr>
        <p:spPr>
          <a:xfrm>
            <a:off x="1907704" y="0"/>
            <a:ext cx="4680519" cy="43204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0" rIns="0" bIns="0" anchor="b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2800" b="1" dirty="0" smtClean="0">
                <a:solidFill>
                  <a:schemeClr val="tx1"/>
                </a:solidFill>
                <a:latin typeface="Arial Narrow" pitchFamily="34" charset="0"/>
              </a:rPr>
              <a:t>Primi risultati: ranking regionali.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D905-F5EB-41CB-9350-CE2A5F9396B5}" type="slidenum">
              <a:rPr lang="it-IT" smtClean="0"/>
              <a:pPr/>
              <a:t>14</a:t>
            </a:fld>
            <a:endParaRPr lang="it-IT"/>
          </a:p>
        </p:txBody>
      </p:sp>
      <p:graphicFrame>
        <p:nvGraphicFramePr>
          <p:cNvPr id="6" name="Tabella 5"/>
          <p:cNvGraphicFramePr>
            <a:graphicFrameLocks noGrp="1"/>
          </p:cNvGraphicFramePr>
          <p:nvPr/>
        </p:nvGraphicFramePr>
        <p:xfrm>
          <a:off x="1259632" y="273300"/>
          <a:ext cx="6624735" cy="6584700"/>
        </p:xfrm>
        <a:graphic>
          <a:graphicData uri="http://schemas.openxmlformats.org/drawingml/2006/table">
            <a:tbl>
              <a:tblPr/>
              <a:tblGrid>
                <a:gridCol w="1724687"/>
                <a:gridCol w="483558"/>
                <a:gridCol w="1724687"/>
                <a:gridCol w="483558"/>
                <a:gridCol w="1724687"/>
                <a:gridCol w="483558"/>
              </a:tblGrid>
              <a:tr h="213202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Piemonte</a:t>
                      </a:r>
                    </a:p>
                  </a:txBody>
                  <a:tcPr marL="18000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Lombardia</a:t>
                      </a:r>
                    </a:p>
                  </a:txBody>
                  <a:tcPr marL="18000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Veneto</a:t>
                      </a:r>
                    </a:p>
                  </a:txBody>
                  <a:tcPr marL="18000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1320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Mezzi di trasporto</a:t>
                      </a:r>
                    </a:p>
                  </a:txBody>
                  <a:tcPr marL="18000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0,72</a:t>
                      </a:r>
                    </a:p>
                  </a:txBody>
                  <a:tcPr marL="180000" marR="6130" marT="613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Chimica</a:t>
                      </a:r>
                    </a:p>
                  </a:txBody>
                  <a:tcPr marL="18000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0,65</a:t>
                      </a:r>
                    </a:p>
                  </a:txBody>
                  <a:tcPr marL="180000" marR="6130" marT="613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Arredamento</a:t>
                      </a:r>
                    </a:p>
                  </a:txBody>
                  <a:tcPr marL="18000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0,69</a:t>
                      </a:r>
                    </a:p>
                  </a:txBody>
                  <a:tcPr marL="180000" marR="6130" marT="613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320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Prodotti alimentari</a:t>
                      </a:r>
                    </a:p>
                  </a:txBody>
                  <a:tcPr marL="18000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0,47</a:t>
                      </a:r>
                    </a:p>
                  </a:txBody>
                  <a:tcPr marL="180000" marR="6130" marT="613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Prodotti alimentari</a:t>
                      </a:r>
                    </a:p>
                  </a:txBody>
                  <a:tcPr marL="18000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0,58</a:t>
                      </a:r>
                    </a:p>
                  </a:txBody>
                  <a:tcPr marL="180000" marR="6130" marT="613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Tessile e abb.to</a:t>
                      </a:r>
                    </a:p>
                  </a:txBody>
                  <a:tcPr marL="18000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0,67</a:t>
                      </a:r>
                    </a:p>
                  </a:txBody>
                  <a:tcPr marL="180000" marR="6130" marT="613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320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Chimica</a:t>
                      </a:r>
                    </a:p>
                  </a:txBody>
                  <a:tcPr marL="18000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0,40</a:t>
                      </a:r>
                    </a:p>
                  </a:txBody>
                  <a:tcPr marL="180000" marR="6130" marT="613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Elettronica</a:t>
                      </a:r>
                    </a:p>
                  </a:txBody>
                  <a:tcPr marL="18000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0,57</a:t>
                      </a:r>
                    </a:p>
                  </a:txBody>
                  <a:tcPr marL="180000" marR="6130" marT="613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Elettronica</a:t>
                      </a:r>
                    </a:p>
                  </a:txBody>
                  <a:tcPr marL="18000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0,65</a:t>
                      </a:r>
                    </a:p>
                  </a:txBody>
                  <a:tcPr marL="180000" marR="6130" marT="613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320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Gomma e plastica</a:t>
                      </a:r>
                    </a:p>
                  </a:txBody>
                  <a:tcPr marL="18000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0,33</a:t>
                      </a:r>
                    </a:p>
                  </a:txBody>
                  <a:tcPr marL="180000" marR="6130" marT="613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Industria pesante</a:t>
                      </a:r>
                    </a:p>
                  </a:txBody>
                  <a:tcPr marL="18000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0,48</a:t>
                      </a:r>
                    </a:p>
                  </a:txBody>
                  <a:tcPr marL="180000" marR="6130" marT="613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Industria pesante</a:t>
                      </a:r>
                    </a:p>
                  </a:txBody>
                  <a:tcPr marL="18000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0,63</a:t>
                      </a:r>
                    </a:p>
                  </a:txBody>
                  <a:tcPr marL="180000" marR="6130" marT="613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320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Arredamento</a:t>
                      </a:r>
                    </a:p>
                  </a:txBody>
                  <a:tcPr marL="18000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0,31</a:t>
                      </a:r>
                    </a:p>
                  </a:txBody>
                  <a:tcPr marL="180000" marR="6130" marT="613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Tessile e </a:t>
                      </a:r>
                      <a:r>
                        <a:rPr lang="it-IT" sz="1400" b="0" i="0" u="none" strike="noStrike" dirty="0" err="1">
                          <a:solidFill>
                            <a:srgbClr val="000000"/>
                          </a:solidFill>
                          <a:latin typeface="Arial Narrow"/>
                        </a:rPr>
                        <a:t>abb.to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18000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0,45</a:t>
                      </a:r>
                    </a:p>
                  </a:txBody>
                  <a:tcPr marL="180000" marR="6130" marT="613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Gomma e plastica</a:t>
                      </a:r>
                    </a:p>
                  </a:txBody>
                  <a:tcPr marL="18000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0,53</a:t>
                      </a:r>
                    </a:p>
                  </a:txBody>
                  <a:tcPr marL="180000" marR="6130" marT="613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320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Legno e carta</a:t>
                      </a:r>
                    </a:p>
                  </a:txBody>
                  <a:tcPr marL="18000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0,30</a:t>
                      </a:r>
                    </a:p>
                  </a:txBody>
                  <a:tcPr marL="180000" marR="6130" marT="613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Gomma e plastica</a:t>
                      </a:r>
                    </a:p>
                  </a:txBody>
                  <a:tcPr marL="18000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0,34</a:t>
                      </a:r>
                    </a:p>
                  </a:txBody>
                  <a:tcPr marL="180000" marR="6130" marT="613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Legno e carta</a:t>
                      </a:r>
                    </a:p>
                  </a:txBody>
                  <a:tcPr marL="18000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0,50</a:t>
                      </a:r>
                    </a:p>
                  </a:txBody>
                  <a:tcPr marL="180000" marR="6130" marT="613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320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Elettronica</a:t>
                      </a:r>
                    </a:p>
                  </a:txBody>
                  <a:tcPr marL="18000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0,23</a:t>
                      </a:r>
                    </a:p>
                  </a:txBody>
                  <a:tcPr marL="180000" marR="6130" marT="613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Arredamento</a:t>
                      </a:r>
                    </a:p>
                  </a:txBody>
                  <a:tcPr marL="18000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0,33</a:t>
                      </a:r>
                    </a:p>
                  </a:txBody>
                  <a:tcPr marL="180000" marR="6130" marT="613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Prodotti alimentari</a:t>
                      </a:r>
                    </a:p>
                  </a:txBody>
                  <a:tcPr marL="18000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0,46</a:t>
                      </a:r>
                    </a:p>
                  </a:txBody>
                  <a:tcPr marL="180000" marR="6130" marT="613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320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Industria pesante</a:t>
                      </a:r>
                    </a:p>
                  </a:txBody>
                  <a:tcPr marL="18000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0,22</a:t>
                      </a:r>
                    </a:p>
                  </a:txBody>
                  <a:tcPr marL="180000" marR="6130" marT="613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Legno e carta</a:t>
                      </a:r>
                    </a:p>
                  </a:txBody>
                  <a:tcPr marL="18000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0,30</a:t>
                      </a:r>
                    </a:p>
                  </a:txBody>
                  <a:tcPr marL="180000" marR="6130" marT="613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Chimica</a:t>
                      </a:r>
                    </a:p>
                  </a:txBody>
                  <a:tcPr marL="18000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0,43</a:t>
                      </a:r>
                    </a:p>
                  </a:txBody>
                  <a:tcPr marL="180000" marR="6130" marT="613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320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Tessile e abb.to</a:t>
                      </a:r>
                    </a:p>
                  </a:txBody>
                  <a:tcPr marL="18000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0,17</a:t>
                      </a:r>
                    </a:p>
                  </a:txBody>
                  <a:tcPr marL="180000" marR="6130" marT="613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Mezzi di trasporto</a:t>
                      </a:r>
                    </a:p>
                  </a:txBody>
                  <a:tcPr marL="18000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0,15</a:t>
                      </a:r>
                    </a:p>
                  </a:txBody>
                  <a:tcPr marL="180000" marR="6130" marT="613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Mezzi di trasporto</a:t>
                      </a:r>
                    </a:p>
                  </a:txBody>
                  <a:tcPr marL="18000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0,39</a:t>
                      </a:r>
                    </a:p>
                  </a:txBody>
                  <a:tcPr marL="180000" marR="6130" marT="613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202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Toscana</a:t>
                      </a:r>
                    </a:p>
                  </a:txBody>
                  <a:tcPr marL="18000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Emilia Romagna</a:t>
                      </a:r>
                    </a:p>
                  </a:txBody>
                  <a:tcPr marL="18000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Marche</a:t>
                      </a:r>
                    </a:p>
                  </a:txBody>
                  <a:tcPr marL="18000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1320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Tessile e abb.to</a:t>
                      </a:r>
                    </a:p>
                  </a:txBody>
                  <a:tcPr marL="18000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0,81</a:t>
                      </a:r>
                    </a:p>
                  </a:txBody>
                  <a:tcPr marL="180000" marR="6130" marT="613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Mezzi di trasporto</a:t>
                      </a:r>
                    </a:p>
                  </a:txBody>
                  <a:tcPr marL="18000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0,75</a:t>
                      </a:r>
                    </a:p>
                  </a:txBody>
                  <a:tcPr marL="180000" marR="6130" marT="613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Tessile e abb.to</a:t>
                      </a:r>
                    </a:p>
                  </a:txBody>
                  <a:tcPr marL="18000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0,75</a:t>
                      </a:r>
                    </a:p>
                  </a:txBody>
                  <a:tcPr marL="180000" marR="6130" marT="613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320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Elettronica</a:t>
                      </a:r>
                    </a:p>
                  </a:txBody>
                  <a:tcPr marL="18000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0,57</a:t>
                      </a:r>
                    </a:p>
                  </a:txBody>
                  <a:tcPr marL="180000" marR="6130" marT="613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Prodotti alimentari</a:t>
                      </a:r>
                    </a:p>
                  </a:txBody>
                  <a:tcPr marL="18000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0,73</a:t>
                      </a:r>
                    </a:p>
                  </a:txBody>
                  <a:tcPr marL="180000" marR="6130" marT="613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Legno e carta</a:t>
                      </a:r>
                    </a:p>
                  </a:txBody>
                  <a:tcPr marL="18000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0,69</a:t>
                      </a:r>
                    </a:p>
                  </a:txBody>
                  <a:tcPr marL="180000" marR="6130" marT="613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320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Industria pesante</a:t>
                      </a:r>
                    </a:p>
                  </a:txBody>
                  <a:tcPr marL="18000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0,57</a:t>
                      </a:r>
                    </a:p>
                  </a:txBody>
                  <a:tcPr marL="180000" marR="6130" marT="613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Elettronica</a:t>
                      </a:r>
                    </a:p>
                  </a:txBody>
                  <a:tcPr marL="18000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0,60</a:t>
                      </a:r>
                    </a:p>
                  </a:txBody>
                  <a:tcPr marL="180000" marR="6130" marT="613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Arredamento</a:t>
                      </a:r>
                    </a:p>
                  </a:txBody>
                  <a:tcPr marL="18000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0,65</a:t>
                      </a:r>
                    </a:p>
                  </a:txBody>
                  <a:tcPr marL="180000" marR="6130" marT="613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320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Chimica</a:t>
                      </a:r>
                    </a:p>
                  </a:txBody>
                  <a:tcPr marL="18000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0,53</a:t>
                      </a:r>
                    </a:p>
                  </a:txBody>
                  <a:tcPr marL="180000" marR="6130" marT="613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Gomma e plastica</a:t>
                      </a:r>
                    </a:p>
                  </a:txBody>
                  <a:tcPr marL="18000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0,59</a:t>
                      </a:r>
                    </a:p>
                  </a:txBody>
                  <a:tcPr marL="180000" marR="6130" marT="613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Industria pesante</a:t>
                      </a:r>
                    </a:p>
                  </a:txBody>
                  <a:tcPr marL="18000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0,56</a:t>
                      </a:r>
                    </a:p>
                  </a:txBody>
                  <a:tcPr marL="180000" marR="6130" marT="613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320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Legno e carta</a:t>
                      </a:r>
                    </a:p>
                  </a:txBody>
                  <a:tcPr marL="18000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0,47</a:t>
                      </a:r>
                    </a:p>
                  </a:txBody>
                  <a:tcPr marL="180000" marR="6130" marT="613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Tessile e abb.to</a:t>
                      </a:r>
                    </a:p>
                  </a:txBody>
                  <a:tcPr marL="18000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0,39</a:t>
                      </a:r>
                    </a:p>
                  </a:txBody>
                  <a:tcPr marL="180000" marR="6130" marT="613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Elettronica</a:t>
                      </a:r>
                    </a:p>
                  </a:txBody>
                  <a:tcPr marL="18000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0,41</a:t>
                      </a:r>
                    </a:p>
                  </a:txBody>
                  <a:tcPr marL="180000" marR="6130" marT="613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320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Arredamento</a:t>
                      </a:r>
                    </a:p>
                  </a:txBody>
                  <a:tcPr marL="18000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0,42</a:t>
                      </a:r>
                    </a:p>
                  </a:txBody>
                  <a:tcPr marL="180000" marR="6130" marT="613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Arredamento</a:t>
                      </a:r>
                    </a:p>
                  </a:txBody>
                  <a:tcPr marL="18000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0,39</a:t>
                      </a:r>
                    </a:p>
                  </a:txBody>
                  <a:tcPr marL="180000" marR="6130" marT="613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Mezzi di trasporto</a:t>
                      </a:r>
                    </a:p>
                  </a:txBody>
                  <a:tcPr marL="18000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0,41</a:t>
                      </a:r>
                    </a:p>
                  </a:txBody>
                  <a:tcPr marL="180000" marR="6130" marT="613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320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Prodotti alimentari</a:t>
                      </a:r>
                    </a:p>
                  </a:txBody>
                  <a:tcPr marL="18000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0,37</a:t>
                      </a:r>
                    </a:p>
                  </a:txBody>
                  <a:tcPr marL="180000" marR="6130" marT="613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Industria pesante</a:t>
                      </a:r>
                    </a:p>
                  </a:txBody>
                  <a:tcPr marL="18000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0,32</a:t>
                      </a:r>
                    </a:p>
                  </a:txBody>
                  <a:tcPr marL="180000" marR="6130" marT="613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Chimica</a:t>
                      </a:r>
                    </a:p>
                  </a:txBody>
                  <a:tcPr marL="18000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0,38</a:t>
                      </a:r>
                    </a:p>
                  </a:txBody>
                  <a:tcPr marL="180000" marR="6130" marT="613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320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Gomma e plastica</a:t>
                      </a:r>
                    </a:p>
                  </a:txBody>
                  <a:tcPr marL="18000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0,35</a:t>
                      </a:r>
                    </a:p>
                  </a:txBody>
                  <a:tcPr marL="180000" marR="6130" marT="613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Chimica</a:t>
                      </a:r>
                    </a:p>
                  </a:txBody>
                  <a:tcPr marL="18000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0,31</a:t>
                      </a:r>
                    </a:p>
                  </a:txBody>
                  <a:tcPr marL="180000" marR="6130" marT="613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Gomma e plastica</a:t>
                      </a:r>
                    </a:p>
                  </a:txBody>
                  <a:tcPr marL="18000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0,36</a:t>
                      </a:r>
                    </a:p>
                  </a:txBody>
                  <a:tcPr marL="180000" marR="6130" marT="613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320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Mezzi di trasporto</a:t>
                      </a:r>
                    </a:p>
                  </a:txBody>
                  <a:tcPr marL="18000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0,16</a:t>
                      </a:r>
                    </a:p>
                  </a:txBody>
                  <a:tcPr marL="180000" marR="6130" marT="613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Legno e carta</a:t>
                      </a:r>
                    </a:p>
                  </a:txBody>
                  <a:tcPr marL="18000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0,23</a:t>
                      </a:r>
                    </a:p>
                  </a:txBody>
                  <a:tcPr marL="180000" marR="6130" marT="613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Prodotti alimentari</a:t>
                      </a:r>
                    </a:p>
                  </a:txBody>
                  <a:tcPr marL="18000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0,15</a:t>
                      </a:r>
                    </a:p>
                  </a:txBody>
                  <a:tcPr marL="180000" marR="6130" marT="613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202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Liguria</a:t>
                      </a:r>
                    </a:p>
                  </a:txBody>
                  <a:tcPr marL="18000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Lazio</a:t>
                      </a:r>
                    </a:p>
                  </a:txBody>
                  <a:tcPr marL="18000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Campania</a:t>
                      </a:r>
                    </a:p>
                  </a:txBody>
                  <a:tcPr marL="18000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1320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Mezzi di trasporto</a:t>
                      </a:r>
                    </a:p>
                  </a:txBody>
                  <a:tcPr marL="18000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0,78</a:t>
                      </a:r>
                    </a:p>
                  </a:txBody>
                  <a:tcPr marL="180000" marR="6130" marT="613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Chimica</a:t>
                      </a:r>
                    </a:p>
                  </a:txBody>
                  <a:tcPr marL="18000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0,64</a:t>
                      </a:r>
                    </a:p>
                  </a:txBody>
                  <a:tcPr marL="180000" marR="6130" marT="613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Mezzi di trasporto</a:t>
                      </a:r>
                    </a:p>
                  </a:txBody>
                  <a:tcPr marL="18000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0,77</a:t>
                      </a:r>
                    </a:p>
                  </a:txBody>
                  <a:tcPr marL="180000" marR="6130" marT="613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320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Arredamento</a:t>
                      </a:r>
                    </a:p>
                  </a:txBody>
                  <a:tcPr marL="18000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0,53</a:t>
                      </a:r>
                    </a:p>
                  </a:txBody>
                  <a:tcPr marL="180000" marR="6130" marT="613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Elettronica</a:t>
                      </a:r>
                    </a:p>
                  </a:txBody>
                  <a:tcPr marL="18000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0,61</a:t>
                      </a:r>
                    </a:p>
                  </a:txBody>
                  <a:tcPr marL="180000" marR="6130" marT="613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Prodotti alimentari</a:t>
                      </a:r>
                    </a:p>
                  </a:txBody>
                  <a:tcPr marL="18000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0,55</a:t>
                      </a:r>
                    </a:p>
                  </a:txBody>
                  <a:tcPr marL="180000" marR="6130" marT="613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320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Chimica</a:t>
                      </a:r>
                    </a:p>
                  </a:txBody>
                  <a:tcPr marL="18000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0,52</a:t>
                      </a:r>
                    </a:p>
                  </a:txBody>
                  <a:tcPr marL="180000" marR="6130" marT="613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Arredamento</a:t>
                      </a:r>
                    </a:p>
                  </a:txBody>
                  <a:tcPr marL="18000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0,45</a:t>
                      </a:r>
                    </a:p>
                  </a:txBody>
                  <a:tcPr marL="180000" marR="6130" marT="613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Elettronica</a:t>
                      </a:r>
                    </a:p>
                  </a:txBody>
                  <a:tcPr marL="18000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0,55</a:t>
                      </a:r>
                    </a:p>
                  </a:txBody>
                  <a:tcPr marL="180000" marR="6130" marT="613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320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Prodotti alimentari</a:t>
                      </a:r>
                    </a:p>
                  </a:txBody>
                  <a:tcPr marL="18000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0,51</a:t>
                      </a:r>
                    </a:p>
                  </a:txBody>
                  <a:tcPr marL="180000" marR="6130" marT="613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Tessile e abb.to</a:t>
                      </a:r>
                    </a:p>
                  </a:txBody>
                  <a:tcPr marL="18000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0,44</a:t>
                      </a:r>
                    </a:p>
                  </a:txBody>
                  <a:tcPr marL="180000" marR="6130" marT="613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Industria pesante</a:t>
                      </a:r>
                    </a:p>
                  </a:txBody>
                  <a:tcPr marL="18000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0,40</a:t>
                      </a:r>
                    </a:p>
                  </a:txBody>
                  <a:tcPr marL="180000" marR="6130" marT="613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320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Gomma e plastica</a:t>
                      </a:r>
                    </a:p>
                  </a:txBody>
                  <a:tcPr marL="18000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0,50</a:t>
                      </a:r>
                    </a:p>
                  </a:txBody>
                  <a:tcPr marL="180000" marR="6130" marT="613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Industria pesante</a:t>
                      </a:r>
                    </a:p>
                  </a:txBody>
                  <a:tcPr marL="18000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0,35</a:t>
                      </a:r>
                    </a:p>
                  </a:txBody>
                  <a:tcPr marL="180000" marR="6130" marT="613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Legno e carta</a:t>
                      </a:r>
                    </a:p>
                  </a:txBody>
                  <a:tcPr marL="18000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0,36</a:t>
                      </a:r>
                    </a:p>
                  </a:txBody>
                  <a:tcPr marL="180000" marR="6130" marT="613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320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Industria pesante</a:t>
                      </a:r>
                    </a:p>
                  </a:txBody>
                  <a:tcPr marL="18000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0,46</a:t>
                      </a:r>
                    </a:p>
                  </a:txBody>
                  <a:tcPr marL="180000" marR="6130" marT="613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Legno e carta</a:t>
                      </a:r>
                    </a:p>
                  </a:txBody>
                  <a:tcPr marL="18000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0,34</a:t>
                      </a:r>
                    </a:p>
                  </a:txBody>
                  <a:tcPr marL="180000" marR="6130" marT="613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Tessile e abb.to</a:t>
                      </a:r>
                    </a:p>
                  </a:txBody>
                  <a:tcPr marL="18000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0,34</a:t>
                      </a:r>
                    </a:p>
                  </a:txBody>
                  <a:tcPr marL="180000" marR="6130" marT="613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320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Elettronica</a:t>
                      </a:r>
                    </a:p>
                  </a:txBody>
                  <a:tcPr marL="18000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0,43</a:t>
                      </a:r>
                    </a:p>
                  </a:txBody>
                  <a:tcPr marL="180000" marR="6130" marT="613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Gomma e plastica</a:t>
                      </a:r>
                    </a:p>
                  </a:txBody>
                  <a:tcPr marL="18000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0,31</a:t>
                      </a:r>
                    </a:p>
                  </a:txBody>
                  <a:tcPr marL="180000" marR="6130" marT="613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Chimica</a:t>
                      </a:r>
                    </a:p>
                  </a:txBody>
                  <a:tcPr marL="18000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0,32</a:t>
                      </a:r>
                    </a:p>
                  </a:txBody>
                  <a:tcPr marL="180000" marR="6130" marT="613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320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Legno e carta</a:t>
                      </a:r>
                    </a:p>
                  </a:txBody>
                  <a:tcPr marL="18000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0,25</a:t>
                      </a:r>
                    </a:p>
                  </a:txBody>
                  <a:tcPr marL="180000" marR="6130" marT="613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Mezzi di trasporto</a:t>
                      </a:r>
                    </a:p>
                  </a:txBody>
                  <a:tcPr marL="18000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0,22</a:t>
                      </a:r>
                    </a:p>
                  </a:txBody>
                  <a:tcPr marL="180000" marR="6130" marT="613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Arredamento</a:t>
                      </a:r>
                    </a:p>
                  </a:txBody>
                  <a:tcPr marL="18000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0,30</a:t>
                      </a:r>
                    </a:p>
                  </a:txBody>
                  <a:tcPr marL="180000" marR="6130" marT="613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320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Tessile e abb.to</a:t>
                      </a:r>
                    </a:p>
                  </a:txBody>
                  <a:tcPr marL="18000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0,23</a:t>
                      </a:r>
                    </a:p>
                  </a:txBody>
                  <a:tcPr marL="180000" marR="6130" marT="613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Prodotti alimentari</a:t>
                      </a:r>
                    </a:p>
                  </a:txBody>
                  <a:tcPr marL="18000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0,20</a:t>
                      </a:r>
                    </a:p>
                  </a:txBody>
                  <a:tcPr marL="180000" marR="6130" marT="613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Gomma e plastica</a:t>
                      </a:r>
                    </a:p>
                  </a:txBody>
                  <a:tcPr marL="180000" marR="6130" marT="61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0,25</a:t>
                      </a:r>
                    </a:p>
                  </a:txBody>
                  <a:tcPr marL="180000" marR="6130" marT="613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9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1628800"/>
            <a:ext cx="8352928" cy="4824536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it-IT" sz="2200" dirty="0" smtClean="0">
                <a:latin typeface="Arial Narrow" pitchFamily="34" charset="0"/>
                <a:cs typeface="Times New Roman" pitchFamily="18" charset="0"/>
              </a:rPr>
              <a:t>L’analisi empirica ha rivelato che non </a:t>
            </a:r>
            <a:r>
              <a:rPr lang="it-IT" sz="2200" dirty="0" smtClean="0">
                <a:latin typeface="Arial Narrow" pitchFamily="34" charset="0"/>
                <a:cs typeface="Times New Roman" pitchFamily="18" charset="0"/>
              </a:rPr>
              <a:t>tutti i settori economici hanno le stesse </a:t>
            </a:r>
            <a:r>
              <a:rPr lang="it-IT" sz="2200" dirty="0" smtClean="0">
                <a:solidFill>
                  <a:srgbClr val="FF0000"/>
                </a:solidFill>
                <a:latin typeface="Arial Narrow" pitchFamily="34" charset="0"/>
                <a:cs typeface="Times New Roman" pitchFamily="18" charset="0"/>
              </a:rPr>
              <a:t>potenzialità di rispondere agli obiettivi economici e sociali</a:t>
            </a:r>
            <a:r>
              <a:rPr lang="it-IT" sz="2200" dirty="0" smtClean="0">
                <a:latin typeface="Arial Narrow" pitchFamily="34" charset="0"/>
                <a:cs typeface="Times New Roman" pitchFamily="18" charset="0"/>
              </a:rPr>
              <a:t> del territorio.</a:t>
            </a:r>
          </a:p>
          <a:p>
            <a:pPr>
              <a:buFontTx/>
              <a:buChar char="-"/>
            </a:pPr>
            <a:endParaRPr lang="it-IT" sz="900" dirty="0" smtClean="0">
              <a:latin typeface="Arial Narrow" pitchFamily="34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it-IT" sz="2200" dirty="0" smtClean="0">
                <a:latin typeface="Arial Narrow" pitchFamily="34" charset="0"/>
                <a:cs typeface="Times New Roman" pitchFamily="18" charset="0"/>
              </a:rPr>
              <a:t>La </a:t>
            </a:r>
            <a:r>
              <a:rPr lang="it-IT" sz="2200" dirty="0" smtClean="0">
                <a:latin typeface="Arial Narrow" pitchFamily="34" charset="0"/>
                <a:cs typeface="Times New Roman" pitchFamily="18" charset="0"/>
              </a:rPr>
              <a:t>politica industriale in risposta alle problematiche socio-economiche </a:t>
            </a:r>
            <a:r>
              <a:rPr lang="it-IT" sz="2200" dirty="0" smtClean="0">
                <a:latin typeface="Arial Narrow" pitchFamily="34" charset="0"/>
                <a:cs typeface="Times New Roman" pitchFamily="18" charset="0"/>
              </a:rPr>
              <a:t>contemporanee, per essere efficace ed efficiente, </a:t>
            </a:r>
            <a:r>
              <a:rPr lang="it-IT" sz="2200" dirty="0" smtClean="0">
                <a:latin typeface="Arial Narrow" pitchFamily="34" charset="0"/>
                <a:cs typeface="Times New Roman" pitchFamily="18" charset="0"/>
              </a:rPr>
              <a:t>è necessario tenga conto delle </a:t>
            </a:r>
            <a:r>
              <a:rPr lang="it-IT" sz="2200" dirty="0" smtClean="0">
                <a:solidFill>
                  <a:srgbClr val="FF0000"/>
                </a:solidFill>
                <a:latin typeface="Arial Narrow" pitchFamily="34" charset="0"/>
                <a:cs typeface="Times New Roman" pitchFamily="18" charset="0"/>
              </a:rPr>
              <a:t>specificità regionali</a:t>
            </a:r>
            <a:r>
              <a:rPr lang="it-IT" sz="2200" dirty="0" smtClean="0">
                <a:latin typeface="Arial Narrow" pitchFamily="34" charset="0"/>
                <a:cs typeface="Times New Roman" pitchFamily="18" charset="0"/>
              </a:rPr>
              <a:t>.</a:t>
            </a:r>
            <a:endParaRPr lang="it-IT" sz="2200" dirty="0" smtClean="0">
              <a:latin typeface="Arial Narrow" pitchFamily="34" charset="0"/>
              <a:cs typeface="Times New Roman" pitchFamily="18" charset="0"/>
            </a:endParaRPr>
          </a:p>
          <a:p>
            <a:pPr>
              <a:buNone/>
            </a:pPr>
            <a:endParaRPr lang="it-IT" sz="800" dirty="0" smtClean="0">
              <a:latin typeface="Arial Narrow" pitchFamily="34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it-IT" sz="2200" dirty="0" smtClean="0">
                <a:latin typeface="Arial Narrow" pitchFamily="34" charset="0"/>
                <a:cs typeface="Times New Roman" pitchFamily="18" charset="0"/>
              </a:rPr>
              <a:t>Necessità quindi di un intervento </a:t>
            </a:r>
            <a:r>
              <a:rPr lang="it-IT" sz="2200" i="1" dirty="0" smtClean="0">
                <a:solidFill>
                  <a:srgbClr val="FF0000"/>
                </a:solidFill>
                <a:latin typeface="Arial Narrow" pitchFamily="34" charset="0"/>
                <a:cs typeface="Times New Roman" pitchFamily="18" charset="0"/>
              </a:rPr>
              <a:t>selettivo</a:t>
            </a:r>
            <a:r>
              <a:rPr lang="it-IT" sz="2200" dirty="0" smtClean="0">
                <a:latin typeface="Arial Narrow" pitchFamily="34" charset="0"/>
                <a:cs typeface="Times New Roman" pitchFamily="18" charset="0"/>
              </a:rPr>
              <a:t>, instaurando una relazione con le imprese e i settori </a:t>
            </a:r>
            <a:r>
              <a:rPr lang="it-IT" sz="2200" dirty="0" smtClean="0">
                <a:latin typeface="Arial Narrow" pitchFamily="34" charset="0"/>
                <a:cs typeface="Times New Roman" pitchFamily="18" charset="0"/>
              </a:rPr>
              <a:t>che </a:t>
            </a:r>
            <a:r>
              <a:rPr lang="it-IT" sz="2200" dirty="0" smtClean="0">
                <a:latin typeface="Arial Narrow" pitchFamily="34" charset="0"/>
                <a:cs typeface="Times New Roman" pitchFamily="18" charset="0"/>
              </a:rPr>
              <a:t>maggiormente rispondono a particolari obiettivi di sviluppo.</a:t>
            </a:r>
          </a:p>
          <a:p>
            <a:pPr>
              <a:buNone/>
            </a:pPr>
            <a:endParaRPr lang="it-IT" sz="800" dirty="0" smtClean="0">
              <a:latin typeface="Arial Narrow" pitchFamily="34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it-IT" sz="2200" dirty="0" smtClean="0">
                <a:latin typeface="Arial Narrow" pitchFamily="34" charset="0"/>
                <a:cs typeface="Times New Roman" pitchFamily="18" charset="0"/>
              </a:rPr>
              <a:t>Necessità di una prospettiva </a:t>
            </a:r>
            <a:r>
              <a:rPr lang="it-IT" sz="2200" dirty="0" smtClean="0">
                <a:solidFill>
                  <a:srgbClr val="FF0000"/>
                </a:solidFill>
                <a:latin typeface="Arial Narrow" pitchFamily="34" charset="0"/>
                <a:cs typeface="Times New Roman" pitchFamily="18" charset="0"/>
              </a:rPr>
              <a:t>dinamica</a:t>
            </a:r>
            <a:r>
              <a:rPr lang="it-IT" sz="2200" dirty="0" smtClean="0">
                <a:latin typeface="Arial Narrow" pitchFamily="34" charset="0"/>
                <a:cs typeface="Times New Roman" pitchFamily="18" charset="0"/>
              </a:rPr>
              <a:t>, investendo nelle capacità </a:t>
            </a:r>
            <a:r>
              <a:rPr lang="it-IT" sz="2200" dirty="0" smtClean="0">
                <a:latin typeface="Arial Narrow" pitchFamily="34" charset="0"/>
                <a:cs typeface="Times New Roman" pitchFamily="18" charset="0"/>
              </a:rPr>
              <a:t>del territorio in una prospettiva di lungo periodo.</a:t>
            </a:r>
            <a:endParaRPr lang="it-IT" sz="2200" dirty="0" smtClean="0">
              <a:latin typeface="Arial Narrow" pitchFamily="34" charset="0"/>
              <a:cs typeface="Times New Roman" pitchFamily="18" charset="0"/>
            </a:endParaRPr>
          </a:p>
          <a:p>
            <a:pPr>
              <a:buNone/>
            </a:pPr>
            <a:endParaRPr lang="it-IT" sz="2200" dirty="0" smtClean="0">
              <a:latin typeface="Arial Narrow" pitchFamily="34" charset="0"/>
            </a:endParaRPr>
          </a:p>
          <a:p>
            <a:pPr>
              <a:buFontTx/>
              <a:buChar char="-"/>
            </a:pPr>
            <a:endParaRPr lang="it-IT" sz="2400" dirty="0" smtClean="0">
              <a:latin typeface="Arial Narrow" pitchFamily="34" charset="0"/>
            </a:endParaRPr>
          </a:p>
          <a:p>
            <a:pPr>
              <a:buFontTx/>
              <a:buChar char="-"/>
            </a:pPr>
            <a:endParaRPr lang="it-IT" sz="2400" dirty="0" smtClean="0">
              <a:latin typeface="Arial Narrow" pitchFamily="34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72904-3BA1-4B2A-9EB9-F0250496ABC9}" type="slidenum">
              <a:rPr lang="it-IT" smtClean="0"/>
              <a:pPr/>
              <a:t>15</a:t>
            </a:fld>
            <a:endParaRPr lang="it-IT"/>
          </a:p>
        </p:txBody>
      </p:sp>
      <p:sp>
        <p:nvSpPr>
          <p:cNvPr id="5" name="Titolo 1"/>
          <p:cNvSpPr txBox="1">
            <a:spLocks/>
          </p:cNvSpPr>
          <p:nvPr/>
        </p:nvSpPr>
        <p:spPr>
          <a:xfrm>
            <a:off x="611560" y="260648"/>
            <a:ext cx="7973457" cy="57606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0" rIns="0" bIns="0" anchor="b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2800" b="1" dirty="0" smtClean="0">
                <a:latin typeface="Arial Narrow" pitchFamily="34" charset="0"/>
              </a:rPr>
              <a:t>Considerazioni conclusive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2852936"/>
            <a:ext cx="82296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it-IT" sz="3200" b="1" dirty="0" smtClean="0">
                <a:latin typeface="Arial Narrow" pitchFamily="34" charset="0"/>
              </a:rPr>
              <a:t>Grazie dell’attenzione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A36F5-74F8-48E8-9144-251B1E0F9D15}" type="slidenum">
              <a:rPr lang="it-IT" smtClean="0"/>
              <a:pPr/>
              <a:t>2</a:t>
            </a:fld>
            <a:endParaRPr lang="it-IT"/>
          </a:p>
        </p:txBody>
      </p:sp>
      <p:sp>
        <p:nvSpPr>
          <p:cNvPr id="4" name="CasellaDiTesto 3"/>
          <p:cNvSpPr txBox="1"/>
          <p:nvPr/>
        </p:nvSpPr>
        <p:spPr>
          <a:xfrm>
            <a:off x="683568" y="1772816"/>
            <a:ext cx="7992888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it-IT" sz="2400" dirty="0" smtClean="0">
                <a:latin typeface="Arial Narrow" pitchFamily="34" charset="0"/>
              </a:rPr>
              <a:t> Introduzione. Crisi economica e politica industriale </a:t>
            </a:r>
            <a:r>
              <a:rPr lang="it-IT" sz="2400" i="1" dirty="0" smtClean="0">
                <a:latin typeface="Arial Narrow" pitchFamily="34" charset="0"/>
              </a:rPr>
              <a:t>strategica</a:t>
            </a:r>
            <a:r>
              <a:rPr lang="it-IT" sz="2400" dirty="0" smtClean="0">
                <a:latin typeface="Arial Narrow" pitchFamily="34" charset="0"/>
              </a:rPr>
              <a:t>.</a:t>
            </a:r>
          </a:p>
          <a:p>
            <a:pPr>
              <a:buFont typeface="Arial" pitchFamily="34" charset="0"/>
              <a:buChar char="•"/>
            </a:pPr>
            <a:endParaRPr lang="it-IT" sz="2400" dirty="0" smtClean="0">
              <a:latin typeface="Arial Narrow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it-IT" sz="2400" dirty="0" smtClean="0">
                <a:latin typeface="Arial Narrow" pitchFamily="34" charset="0"/>
              </a:rPr>
              <a:t> I settori strategici.</a:t>
            </a:r>
          </a:p>
          <a:p>
            <a:pPr>
              <a:buFont typeface="Arial" pitchFamily="34" charset="0"/>
              <a:buChar char="•"/>
            </a:pPr>
            <a:endParaRPr lang="it-IT" sz="2400" dirty="0" smtClean="0">
              <a:latin typeface="Arial Narrow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it-IT" sz="2400" dirty="0" smtClean="0">
                <a:latin typeface="Arial Narrow" pitchFamily="34" charset="0"/>
              </a:rPr>
              <a:t> La metodologia utilizzata: La </a:t>
            </a:r>
            <a:r>
              <a:rPr lang="en-US" sz="2400" i="1" dirty="0" smtClean="0">
                <a:latin typeface="Arial Narrow" pitchFamily="34" charset="0"/>
              </a:rPr>
              <a:t>Uncertainty Analysis</a:t>
            </a:r>
          </a:p>
          <a:p>
            <a:pPr>
              <a:buFont typeface="Arial" pitchFamily="34" charset="0"/>
              <a:buChar char="•"/>
            </a:pPr>
            <a:endParaRPr lang="en-US" sz="2400" i="1" dirty="0" smtClean="0">
              <a:latin typeface="Arial Narrow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it-IT" sz="2400" dirty="0" smtClean="0">
                <a:latin typeface="Arial Narrow" pitchFamily="34" charset="0"/>
              </a:rPr>
              <a:t> Analisi applicata ai </a:t>
            </a:r>
            <a:r>
              <a:rPr lang="it-IT" sz="2400" dirty="0" smtClean="0">
                <a:solidFill>
                  <a:srgbClr val="FF0000"/>
                </a:solidFill>
                <a:latin typeface="Arial Narrow" pitchFamily="34" charset="0"/>
              </a:rPr>
              <a:t>settori manifatturieri </a:t>
            </a:r>
            <a:r>
              <a:rPr lang="it-IT" sz="2400" dirty="0" smtClean="0">
                <a:latin typeface="Arial Narrow" pitchFamily="34" charset="0"/>
              </a:rPr>
              <a:t>di alcune </a:t>
            </a:r>
            <a:r>
              <a:rPr lang="it-IT" sz="2400" dirty="0" smtClean="0">
                <a:solidFill>
                  <a:srgbClr val="FF0000"/>
                </a:solidFill>
                <a:latin typeface="Arial Narrow" pitchFamily="34" charset="0"/>
              </a:rPr>
              <a:t>regioni italiane</a:t>
            </a:r>
            <a:r>
              <a:rPr lang="it-IT" sz="2400" dirty="0" smtClean="0">
                <a:latin typeface="Arial Narrow" pitchFamily="34" charset="0"/>
              </a:rPr>
              <a:t>.</a:t>
            </a:r>
          </a:p>
          <a:p>
            <a:pPr>
              <a:buFont typeface="Arial" pitchFamily="34" charset="0"/>
              <a:buChar char="•"/>
            </a:pPr>
            <a:endParaRPr lang="it-IT" sz="2400" dirty="0" smtClean="0">
              <a:latin typeface="Arial Narrow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it-IT" sz="2400" dirty="0" smtClean="0">
                <a:latin typeface="Arial Narrow" pitchFamily="34" charset="0"/>
              </a:rPr>
              <a:t> Considerazioni conclusive.</a:t>
            </a:r>
          </a:p>
          <a:p>
            <a:pPr>
              <a:buFontTx/>
              <a:buChar char="-"/>
            </a:pPr>
            <a:endParaRPr lang="it-IT" dirty="0"/>
          </a:p>
        </p:txBody>
      </p:sp>
      <p:sp>
        <p:nvSpPr>
          <p:cNvPr id="5" name="Titolo 1"/>
          <p:cNvSpPr txBox="1">
            <a:spLocks/>
          </p:cNvSpPr>
          <p:nvPr/>
        </p:nvSpPr>
        <p:spPr>
          <a:xfrm>
            <a:off x="611560" y="476672"/>
            <a:ext cx="7973457" cy="64807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0" rIns="0" bIns="0" anchor="b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2800" b="1" dirty="0" smtClean="0">
                <a:solidFill>
                  <a:schemeClr val="tx1"/>
                </a:solidFill>
                <a:latin typeface="Arial Narrow" pitchFamily="34" charset="0"/>
              </a:rPr>
              <a:t>Indice della presentazione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72904-3BA1-4B2A-9EB9-F0250496ABC9}" type="slidenum">
              <a:rPr lang="it-IT" smtClean="0"/>
              <a:pPr/>
              <a:t>3</a:t>
            </a:fld>
            <a:endParaRPr lang="it-IT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611560" y="1484784"/>
            <a:ext cx="7941568" cy="4635896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it-IT" sz="2400" dirty="0" smtClean="0">
                <a:latin typeface="Arial Narrow" pitchFamily="34" charset="0"/>
              </a:rPr>
              <a:t>Con la crisi economica </a:t>
            </a:r>
            <a:r>
              <a:rPr lang="it-IT" sz="2400" dirty="0" smtClean="0">
                <a:latin typeface="Arial Narrow" pitchFamily="34" charset="0"/>
              </a:rPr>
              <a:t>si è </a:t>
            </a:r>
            <a:r>
              <a:rPr lang="it-IT" sz="2400" dirty="0" smtClean="0">
                <a:latin typeface="Arial Narrow" pitchFamily="34" charset="0"/>
              </a:rPr>
              <a:t>tornato a pensare alla politica industriale in chiave </a:t>
            </a:r>
            <a:r>
              <a:rPr lang="it-IT" sz="2400" b="1" dirty="0" smtClean="0">
                <a:latin typeface="Arial Narrow" pitchFamily="34" charset="0"/>
              </a:rPr>
              <a:t>strategica</a:t>
            </a:r>
            <a:r>
              <a:rPr lang="it-IT" sz="2400" dirty="0" smtClean="0">
                <a:latin typeface="Arial Narrow" pitchFamily="34" charset="0"/>
              </a:rPr>
              <a:t>: nelle pratiche (USA, Cina, …) e in campo teorico </a:t>
            </a:r>
            <a:r>
              <a:rPr lang="it-IT" sz="2000" dirty="0" smtClean="0">
                <a:latin typeface="Arial Narrow" pitchFamily="34" charset="0"/>
              </a:rPr>
              <a:t>(</a:t>
            </a:r>
            <a:r>
              <a:rPr lang="it-IT" sz="2000" dirty="0" err="1" smtClean="0">
                <a:latin typeface="Arial Narrow" pitchFamily="34" charset="0"/>
              </a:rPr>
              <a:t>Lin</a:t>
            </a:r>
            <a:r>
              <a:rPr lang="it-IT" sz="2000" dirty="0" smtClean="0">
                <a:latin typeface="Arial Narrow" pitchFamily="34" charset="0"/>
              </a:rPr>
              <a:t>, 2012; </a:t>
            </a:r>
            <a:r>
              <a:rPr lang="it-IT" sz="2000" dirty="0" err="1" smtClean="0">
                <a:latin typeface="Arial Narrow" pitchFamily="34" charset="0"/>
              </a:rPr>
              <a:t>Stiglitz</a:t>
            </a:r>
            <a:r>
              <a:rPr lang="it-IT" sz="2000" dirty="0" smtClean="0">
                <a:latin typeface="Arial Narrow" pitchFamily="34" charset="0"/>
              </a:rPr>
              <a:t>, 2013; </a:t>
            </a:r>
            <a:r>
              <a:rPr lang="it-IT" sz="2000" dirty="0" err="1" smtClean="0">
                <a:latin typeface="Arial Narrow" pitchFamily="34" charset="0"/>
              </a:rPr>
              <a:t>Chang</a:t>
            </a:r>
            <a:r>
              <a:rPr lang="it-IT" sz="2000" dirty="0" smtClean="0">
                <a:latin typeface="Arial Narrow" pitchFamily="34" charset="0"/>
              </a:rPr>
              <a:t>, 2013, Di Tommaso e Schweitzer, 2013). 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endParaRPr lang="it-IT" sz="2000" dirty="0" smtClean="0">
              <a:latin typeface="Arial Narrow" pitchFamily="34" charset="0"/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it-IT" sz="2800" b="1" dirty="0" smtClean="0">
                <a:latin typeface="Arial Narrow" pitchFamily="34" charset="0"/>
              </a:rPr>
              <a:t>STRATEGIA:</a:t>
            </a:r>
          </a:p>
          <a:p>
            <a:pPr marL="0" indent="0" algn="ctr">
              <a:lnSpc>
                <a:spcPct val="80000"/>
              </a:lnSpc>
              <a:buNone/>
            </a:pPr>
            <a:endParaRPr lang="it-IT" sz="1000" b="1" dirty="0" smtClean="0">
              <a:latin typeface="Arial Narrow" pitchFamily="34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it-IT" sz="2000" dirty="0" smtClean="0">
                <a:latin typeface="Arial Narrow" pitchFamily="34" charset="0"/>
              </a:rPr>
              <a:t>=&gt; Termine che deriva dal gergo militare: arte di organizzare e guidare gli eserciti con l’obiettivo di vincere la guerra.</a:t>
            </a:r>
          </a:p>
          <a:p>
            <a:pPr marL="0" indent="0">
              <a:lnSpc>
                <a:spcPct val="80000"/>
              </a:lnSpc>
              <a:buNone/>
            </a:pPr>
            <a:endParaRPr lang="it-IT" sz="800" dirty="0" smtClean="0">
              <a:latin typeface="Arial Narrow" pitchFamily="34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it-IT" sz="2400" b="1" dirty="0" smtClean="0">
                <a:solidFill>
                  <a:srgbClr val="FF0000"/>
                </a:solidFill>
                <a:latin typeface="Arial Narrow" pitchFamily="34" charset="0"/>
              </a:rPr>
              <a:t>=&gt; Arte di organizzare il sistema produttivo al fine di raggiungere obiettivi di interesse nazionale , regionale, o locale: crescita, competitività, occupazione, tutela ambientale, ecc.</a:t>
            </a:r>
          </a:p>
          <a:p>
            <a:pPr marL="0" indent="0">
              <a:lnSpc>
                <a:spcPct val="80000"/>
              </a:lnSpc>
              <a:buNone/>
            </a:pPr>
            <a:endParaRPr lang="it-IT" sz="2400" dirty="0" smtClean="0">
              <a:latin typeface="Arial Narrow" pitchFamily="34" charset="0"/>
            </a:endParaRP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611560" y="188640"/>
            <a:ext cx="7973457" cy="64807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0" rIns="0" bIns="0" anchor="b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2800" b="1" dirty="0" smtClean="0">
                <a:solidFill>
                  <a:schemeClr val="tx1"/>
                </a:solidFill>
                <a:latin typeface="Arial Narrow" pitchFamily="34" charset="0"/>
              </a:rPr>
              <a:t>L’intervento di politica industriale </a:t>
            </a:r>
            <a:r>
              <a:rPr lang="it-IT" sz="2800" b="1" dirty="0" smtClean="0">
                <a:solidFill>
                  <a:schemeClr val="tx1"/>
                </a:solidFill>
                <a:latin typeface="Arial Narrow" pitchFamily="34" charset="0"/>
              </a:rPr>
              <a:t>“</a:t>
            </a:r>
            <a:r>
              <a:rPr lang="it-IT" sz="2800" b="1" i="1" dirty="0" smtClean="0">
                <a:solidFill>
                  <a:schemeClr val="tx1"/>
                </a:solidFill>
                <a:latin typeface="Arial Narrow" pitchFamily="34" charset="0"/>
              </a:rPr>
              <a:t>strategico”</a:t>
            </a:r>
            <a:endParaRPr lang="it-IT" sz="2800" b="1" dirty="0" smtClean="0">
              <a:solidFill>
                <a:schemeClr val="tx1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3568" y="1600200"/>
            <a:ext cx="8003232" cy="4525963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it-IT" sz="2400" dirty="0" smtClean="0">
                <a:latin typeface="Arial Narrow" pitchFamily="34" charset="0"/>
              </a:rPr>
              <a:t>=&gt; Intervento </a:t>
            </a:r>
            <a:r>
              <a:rPr lang="it-IT" sz="2400" b="1" i="1" dirty="0" smtClean="0">
                <a:solidFill>
                  <a:srgbClr val="FF0000"/>
                </a:solidFill>
                <a:latin typeface="Arial Narrow" pitchFamily="34" charset="0"/>
              </a:rPr>
              <a:t>selettivo</a:t>
            </a:r>
            <a:r>
              <a:rPr lang="it-IT" sz="2400" dirty="0" smtClean="0">
                <a:latin typeface="Arial Narrow" pitchFamily="34" charset="0"/>
              </a:rPr>
              <a:t> (verticale), volto a promuovere lo sviluppo di </a:t>
            </a:r>
            <a:r>
              <a:rPr lang="it-IT" sz="2400" i="1" dirty="0" smtClean="0">
                <a:latin typeface="Arial Narrow" pitchFamily="34" charset="0"/>
              </a:rPr>
              <a:t>particolari</a:t>
            </a:r>
            <a:r>
              <a:rPr lang="it-IT" sz="2400" dirty="0" smtClean="0">
                <a:latin typeface="Arial Narrow" pitchFamily="34" charset="0"/>
              </a:rPr>
              <a:t> settori economici =&gt; </a:t>
            </a:r>
            <a:r>
              <a:rPr lang="it-IT" sz="2400" b="1" dirty="0" smtClean="0">
                <a:latin typeface="Arial Narrow" pitchFamily="34" charset="0"/>
              </a:rPr>
              <a:t>Settore strategico</a:t>
            </a:r>
            <a:r>
              <a:rPr lang="it-IT" sz="2400" dirty="0" smtClean="0">
                <a:latin typeface="Arial Narrow" pitchFamily="34" charset="0"/>
              </a:rPr>
              <a:t>: settori la cui crescita  (sviluppo, competitività, </a:t>
            </a:r>
            <a:r>
              <a:rPr lang="it-IT" sz="2400" dirty="0" err="1" smtClean="0">
                <a:latin typeface="Arial Narrow" pitchFamily="34" charset="0"/>
              </a:rPr>
              <a:t>ecc…</a:t>
            </a:r>
            <a:r>
              <a:rPr lang="it-IT" sz="2400" dirty="0" smtClean="0">
                <a:latin typeface="Arial Narrow" pitchFamily="34" charset="0"/>
              </a:rPr>
              <a:t>) è considerata strategica nell’interesse del paese.</a:t>
            </a:r>
          </a:p>
          <a:p>
            <a:pPr marL="0" indent="0">
              <a:lnSpc>
                <a:spcPct val="80000"/>
              </a:lnSpc>
              <a:buNone/>
            </a:pPr>
            <a:endParaRPr lang="it-IT" sz="2400" dirty="0" smtClean="0">
              <a:latin typeface="Arial Narrow" pitchFamily="34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it-IT" sz="2400" dirty="0" smtClean="0">
                <a:latin typeface="Arial Narrow" pitchFamily="34" charset="0"/>
              </a:rPr>
              <a:t>=&gt; Prospettiva </a:t>
            </a:r>
            <a:r>
              <a:rPr lang="it-IT" sz="2400" b="1" i="1" dirty="0" smtClean="0">
                <a:solidFill>
                  <a:srgbClr val="FF0000"/>
                </a:solidFill>
                <a:latin typeface="Arial Narrow" pitchFamily="34" charset="0"/>
              </a:rPr>
              <a:t>dinamica</a:t>
            </a:r>
            <a:r>
              <a:rPr lang="it-IT" sz="2400" dirty="0" smtClean="0">
                <a:latin typeface="Arial Narrow" pitchFamily="34" charset="0"/>
              </a:rPr>
              <a:t>. Il governo possiede un “piano”, cioè una </a:t>
            </a:r>
            <a:r>
              <a:rPr lang="it-IT" sz="2400" dirty="0" smtClean="0">
                <a:solidFill>
                  <a:srgbClr val="FF0000"/>
                </a:solidFill>
                <a:latin typeface="Arial Narrow" pitchFamily="34" charset="0"/>
              </a:rPr>
              <a:t>visione di lungo periodo</a:t>
            </a:r>
            <a:r>
              <a:rPr lang="it-IT" sz="2400" dirty="0" smtClean="0">
                <a:latin typeface="Arial Narrow" pitchFamily="34" charset="0"/>
              </a:rPr>
              <a:t> degli interventi attraverso cui intende influenzare l’</a:t>
            </a:r>
            <a:r>
              <a:rPr lang="it-IT" sz="2400" dirty="0" smtClean="0">
                <a:solidFill>
                  <a:srgbClr val="FF0000"/>
                </a:solidFill>
                <a:latin typeface="Arial Narrow" pitchFamily="34" charset="0"/>
              </a:rPr>
              <a:t>evoluzione del sistema industriale </a:t>
            </a:r>
            <a:r>
              <a:rPr lang="it-IT" sz="2400" dirty="0" smtClean="0">
                <a:latin typeface="Arial Narrow" pitchFamily="34" charset="0"/>
              </a:rPr>
              <a:t>e dei risultati che vuole raggiungere nell’interesse nazionale.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72904-3BA1-4B2A-9EB9-F0250496ABC9}" type="slidenum">
              <a:rPr lang="it-IT" smtClean="0"/>
              <a:pPr/>
              <a:t>4</a:t>
            </a:fld>
            <a:endParaRPr lang="it-IT"/>
          </a:p>
        </p:txBody>
      </p:sp>
      <p:sp>
        <p:nvSpPr>
          <p:cNvPr id="6" name="Titolo 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2800" b="1" dirty="0" smtClean="0">
                <a:solidFill>
                  <a:schemeClr val="tx1"/>
                </a:solidFill>
                <a:latin typeface="Arial Narrow" pitchFamily="34" charset="0"/>
              </a:rPr>
              <a:t>Caratteristiche fondamentali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980728"/>
            <a:ext cx="8712968" cy="5688632"/>
          </a:xfrm>
        </p:spPr>
        <p:txBody>
          <a:bodyPr>
            <a:normAutofit/>
          </a:bodyPr>
          <a:lstStyle/>
          <a:p>
            <a:pPr>
              <a:buNone/>
            </a:pPr>
            <a:endParaRPr lang="it-IT" sz="2200" dirty="0" smtClean="0">
              <a:latin typeface="Arial Narrow" pitchFamily="34" charset="0"/>
            </a:endParaRPr>
          </a:p>
          <a:p>
            <a:pPr>
              <a:defRPr/>
            </a:pPr>
            <a:r>
              <a:rPr lang="it-IT" sz="2000" dirty="0" smtClean="0">
                <a:latin typeface="Arial Narrow" pitchFamily="34" charset="0"/>
              </a:rPr>
              <a:t>Potenziale di </a:t>
            </a:r>
            <a:r>
              <a:rPr lang="it-IT" sz="2000" b="1" dirty="0" smtClean="0">
                <a:latin typeface="Arial Narrow" pitchFamily="34" charset="0"/>
              </a:rPr>
              <a:t>crescita del reddito del settore: </a:t>
            </a:r>
            <a:r>
              <a:rPr lang="it-IT" sz="2000" dirty="0" smtClean="0">
                <a:latin typeface="Arial Narrow" pitchFamily="34" charset="0"/>
              </a:rPr>
              <a:t>settori ad alto valore aggiunto, alto contenuto di capitale, potenziale innovativo e competitivo, alta produttività del lavoro, ... =&gt; di particolare rilevanza i </a:t>
            </a:r>
            <a:r>
              <a:rPr lang="it-IT" sz="2000" b="1" dirty="0" smtClean="0">
                <a:solidFill>
                  <a:srgbClr val="FF0000"/>
                </a:solidFill>
                <a:latin typeface="Arial Narrow" pitchFamily="34" charset="0"/>
              </a:rPr>
              <a:t>settori manifatturieri</a:t>
            </a:r>
            <a:r>
              <a:rPr lang="it-IT" sz="2000" dirty="0" smtClean="0">
                <a:latin typeface="Arial Narrow" pitchFamily="34" charset="0"/>
              </a:rPr>
              <a:t>.</a:t>
            </a:r>
          </a:p>
          <a:p>
            <a:pPr>
              <a:buNone/>
              <a:defRPr/>
            </a:pPr>
            <a:endParaRPr lang="it-IT" sz="800" dirty="0" smtClean="0">
              <a:latin typeface="Arial Narrow" pitchFamily="34" charset="0"/>
            </a:endParaRPr>
          </a:p>
          <a:p>
            <a:pPr>
              <a:defRPr/>
            </a:pPr>
            <a:r>
              <a:rPr lang="it-IT" sz="2000" dirty="0" smtClean="0">
                <a:latin typeface="Arial Narrow" pitchFamily="34" charset="0"/>
              </a:rPr>
              <a:t>Capacità di attivare un processo di </a:t>
            </a:r>
            <a:r>
              <a:rPr lang="it-IT" sz="2000" b="1" dirty="0" smtClean="0">
                <a:latin typeface="Arial Narrow" pitchFamily="34" charset="0"/>
              </a:rPr>
              <a:t>crescita complessiva dell’economia: </a:t>
            </a:r>
            <a:r>
              <a:rPr lang="it-IT" sz="2000" dirty="0" smtClean="0">
                <a:latin typeface="Arial Narrow" pitchFamily="34" charset="0"/>
              </a:rPr>
              <a:t>settori con forti interconnessioni a monte o valle (Hirschman, 1958; </a:t>
            </a:r>
            <a:r>
              <a:rPr lang="it-IT" sz="2000" dirty="0" err="1" smtClean="0">
                <a:latin typeface="Arial Narrow" pitchFamily="34" charset="0"/>
              </a:rPr>
              <a:t>Chang</a:t>
            </a:r>
            <a:r>
              <a:rPr lang="it-IT" sz="2000" dirty="0" smtClean="0">
                <a:latin typeface="Arial Narrow" pitchFamily="34" charset="0"/>
              </a:rPr>
              <a:t>, 2013), come </a:t>
            </a:r>
            <a:r>
              <a:rPr lang="it-IT" sz="2000" dirty="0" err="1" smtClean="0">
                <a:latin typeface="Arial Narrow" pitchFamily="34" charset="0"/>
              </a:rPr>
              <a:t>automotive</a:t>
            </a:r>
            <a:r>
              <a:rPr lang="it-IT" sz="2000" dirty="0" smtClean="0">
                <a:latin typeface="Arial Narrow" pitchFamily="34" charset="0"/>
              </a:rPr>
              <a:t>, aerei, ICT, …</a:t>
            </a:r>
          </a:p>
          <a:p>
            <a:pPr>
              <a:buNone/>
              <a:defRPr/>
            </a:pPr>
            <a:endParaRPr lang="it-IT" sz="800" dirty="0" smtClean="0">
              <a:latin typeface="Arial Narrow" pitchFamily="34" charset="0"/>
            </a:endParaRPr>
          </a:p>
          <a:p>
            <a:r>
              <a:rPr lang="it-IT" sz="2000" dirty="0" smtClean="0">
                <a:latin typeface="Arial Narrow" pitchFamily="34" charset="0"/>
              </a:rPr>
              <a:t>Capacità di </a:t>
            </a:r>
            <a:r>
              <a:rPr lang="it-IT" sz="2000" b="1" dirty="0" smtClean="0">
                <a:latin typeface="Arial Narrow" pitchFamily="34" charset="0"/>
              </a:rPr>
              <a:t>tutela dell’occupazione: </a:t>
            </a:r>
            <a:r>
              <a:rPr lang="it-IT" sz="2000" dirty="0" smtClean="0">
                <a:latin typeface="Arial Narrow" pitchFamily="34" charset="0"/>
              </a:rPr>
              <a:t>casi GM, Alitalia, Parmalat, …</a:t>
            </a:r>
          </a:p>
          <a:p>
            <a:pPr>
              <a:buNone/>
              <a:defRPr/>
            </a:pPr>
            <a:endParaRPr lang="it-IT" sz="800" dirty="0" smtClean="0">
              <a:latin typeface="Arial Narrow" pitchFamily="34" charset="0"/>
            </a:endParaRPr>
          </a:p>
          <a:p>
            <a:pPr>
              <a:defRPr/>
            </a:pPr>
            <a:r>
              <a:rPr lang="it-IT" sz="2000" dirty="0" smtClean="0">
                <a:latin typeface="Arial Narrow" pitchFamily="34" charset="0"/>
              </a:rPr>
              <a:t>Capacità di promuovere </a:t>
            </a:r>
            <a:r>
              <a:rPr lang="it-IT" sz="2000" b="1" dirty="0" smtClean="0">
                <a:latin typeface="Arial Narrow" pitchFamily="34" charset="0"/>
              </a:rPr>
              <a:t>beni pubblici </a:t>
            </a:r>
            <a:r>
              <a:rPr lang="it-IT" sz="2000" dirty="0" smtClean="0">
                <a:latin typeface="Arial Narrow" pitchFamily="34" charset="0"/>
              </a:rPr>
              <a:t>o</a:t>
            </a:r>
            <a:r>
              <a:rPr lang="it-IT" sz="2000" b="1" dirty="0" smtClean="0">
                <a:latin typeface="Arial Narrow" pitchFamily="34" charset="0"/>
              </a:rPr>
              <a:t> meritori </a:t>
            </a:r>
            <a:r>
              <a:rPr lang="it-IT" sz="2000" dirty="0" smtClean="0">
                <a:latin typeface="Arial Narrow" pitchFamily="34" charset="0"/>
              </a:rPr>
              <a:t>(UNDP, 1990; Sen, 2001): Salute, Istruzione, Ambiente, Sicurezza, Difesa, … </a:t>
            </a:r>
          </a:p>
          <a:p>
            <a:pPr>
              <a:defRPr/>
            </a:pPr>
            <a:endParaRPr lang="it-IT" sz="800" dirty="0" smtClean="0">
              <a:latin typeface="Arial Narrow" pitchFamily="34" charset="0"/>
            </a:endParaRPr>
          </a:p>
          <a:p>
            <a:pPr>
              <a:defRPr/>
            </a:pPr>
            <a:r>
              <a:rPr lang="it-IT" sz="2000" b="1" dirty="0" smtClean="0">
                <a:latin typeface="Arial Narrow" pitchFamily="34" charset="0"/>
              </a:rPr>
              <a:t>Ragioni geopolitiche</a:t>
            </a:r>
            <a:r>
              <a:rPr lang="it-IT" sz="2000" dirty="0" smtClean="0">
                <a:latin typeface="Arial Narrow" pitchFamily="34" charset="0"/>
              </a:rPr>
              <a:t>: settore energetico, …</a:t>
            </a:r>
          </a:p>
          <a:p>
            <a:pPr>
              <a:defRPr/>
            </a:pPr>
            <a:endParaRPr lang="it-IT" sz="800" dirty="0" smtClean="0">
              <a:latin typeface="Arial Narrow" pitchFamily="34" charset="0"/>
            </a:endParaRPr>
          </a:p>
          <a:p>
            <a:pPr>
              <a:defRPr/>
            </a:pPr>
            <a:r>
              <a:rPr lang="it-IT" sz="2000" b="1" dirty="0" smtClean="0">
                <a:latin typeface="Arial Narrow" pitchFamily="34" charset="0"/>
              </a:rPr>
              <a:t>… altro?</a:t>
            </a:r>
          </a:p>
          <a:p>
            <a:pPr>
              <a:buNone/>
            </a:pPr>
            <a:endParaRPr lang="it-IT" sz="2200" dirty="0" smtClean="0">
              <a:latin typeface="Arial Narrow" pitchFamily="34" charset="0"/>
            </a:endParaRPr>
          </a:p>
          <a:p>
            <a:pPr>
              <a:buNone/>
            </a:pPr>
            <a:endParaRPr lang="it-IT" sz="2200" dirty="0" smtClean="0">
              <a:latin typeface="Arial Narrow" pitchFamily="34" charset="0"/>
            </a:endParaRPr>
          </a:p>
          <a:p>
            <a:pPr>
              <a:buNone/>
            </a:pPr>
            <a:endParaRPr lang="en-US" sz="2200" dirty="0" smtClean="0">
              <a:latin typeface="Arial Narrow" pitchFamily="34" charset="0"/>
            </a:endParaRPr>
          </a:p>
          <a:p>
            <a:pPr>
              <a:buNone/>
            </a:pPr>
            <a:endParaRPr lang="it-IT" sz="22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72904-3BA1-4B2A-9EB9-F0250496ABC9}" type="slidenum">
              <a:rPr lang="it-IT" smtClean="0"/>
              <a:pPr/>
              <a:t>5</a:t>
            </a:fld>
            <a:endParaRPr lang="it-IT"/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611560" y="188640"/>
            <a:ext cx="7973457" cy="86409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2800" b="1" dirty="0" smtClean="0">
                <a:latin typeface="Arial Narrow" pitchFamily="34" charset="0"/>
              </a:rPr>
              <a:t>La “strategicità” di alcuni settori potrebbe per esempio essere data da: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72904-3BA1-4B2A-9EB9-F0250496ABC9}" type="slidenum">
              <a:rPr lang="it-IT" smtClean="0"/>
              <a:pPr/>
              <a:t>6</a:t>
            </a:fld>
            <a:endParaRPr lang="it-IT"/>
          </a:p>
        </p:txBody>
      </p:sp>
      <p:sp>
        <p:nvSpPr>
          <p:cNvPr id="5" name="Rettangolo 4"/>
          <p:cNvSpPr/>
          <p:nvPr/>
        </p:nvSpPr>
        <p:spPr>
          <a:xfrm>
            <a:off x="179512" y="1628800"/>
            <a:ext cx="8784976" cy="38964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it-IT" sz="2200" b="1" dirty="0" smtClean="0">
                <a:solidFill>
                  <a:srgbClr val="FF0000"/>
                </a:solidFill>
                <a:latin typeface="Arial Narrow" pitchFamily="34" charset="0"/>
              </a:rPr>
              <a:t>Rischio di </a:t>
            </a:r>
            <a:r>
              <a:rPr lang="it-IT" sz="2200" b="1" i="1" dirty="0" smtClean="0">
                <a:solidFill>
                  <a:srgbClr val="FF0000"/>
                </a:solidFill>
                <a:latin typeface="Arial Narrow" pitchFamily="34" charset="0"/>
              </a:rPr>
              <a:t>FALLIMENTO DEL GOVERNO</a:t>
            </a:r>
          </a:p>
          <a:p>
            <a:pPr marL="342900" lvl="0" indent="-34290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it-IT" sz="2200" b="1" dirty="0" smtClean="0">
                <a:solidFill>
                  <a:srgbClr val="FF0000"/>
                </a:solidFill>
                <a:latin typeface="Arial Narrow" pitchFamily="34" charset="0"/>
              </a:rPr>
              <a:t>Dato un certo obiettivo politico, il processo di individuazione di uno o più settori strategici rischia di fallire a causa:</a:t>
            </a:r>
          </a:p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  <a:defRPr/>
            </a:pPr>
            <a:endParaRPr lang="it-IT" sz="2200" b="1" dirty="0" smtClean="0">
              <a:solidFill>
                <a:srgbClr val="FF0000"/>
              </a:solidFill>
              <a:latin typeface="Arial Narrow" pitchFamily="34" charset="0"/>
            </a:endParaRPr>
          </a:p>
          <a:p>
            <a:pPr marL="457200" indent="-457200" fontAlgn="auto">
              <a:spcBef>
                <a:spcPct val="2000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it-IT" sz="2200" dirty="0" smtClean="0">
                <a:latin typeface="Arial Narrow" pitchFamily="34" charset="0"/>
              </a:rPr>
              <a:t>Presunta vulnerabilità del decisore politico rispetto all’attività dei soggetti che operano all’</a:t>
            </a:r>
            <a:r>
              <a:rPr lang="it-IT" sz="2200" b="1" dirty="0" smtClean="0">
                <a:latin typeface="Arial Narrow" pitchFamily="34" charset="0"/>
              </a:rPr>
              <a:t>interno dell’amministrazione</a:t>
            </a:r>
            <a:r>
              <a:rPr lang="it-IT" sz="2200" dirty="0" smtClean="0">
                <a:latin typeface="Arial Narrow" pitchFamily="34" charset="0"/>
              </a:rPr>
              <a:t> o dei </a:t>
            </a:r>
            <a:r>
              <a:rPr lang="it-IT" sz="2200" b="1" dirty="0" smtClean="0">
                <a:latin typeface="Arial Narrow" pitchFamily="34" charset="0"/>
              </a:rPr>
              <a:t>gruppi di pressione</a:t>
            </a:r>
            <a:r>
              <a:rPr lang="it-IT" sz="2200" dirty="0" smtClean="0">
                <a:latin typeface="Arial Narrow" pitchFamily="34" charset="0"/>
              </a:rPr>
              <a:t> (</a:t>
            </a:r>
            <a:r>
              <a:rPr lang="it-IT" sz="2200" i="1" dirty="0" err="1" smtClean="0">
                <a:latin typeface="Arial Narrow" pitchFamily="34" charset="0"/>
              </a:rPr>
              <a:t>rent</a:t>
            </a:r>
            <a:r>
              <a:rPr lang="it-IT" sz="2200" i="1" dirty="0" smtClean="0">
                <a:latin typeface="Arial Narrow" pitchFamily="34" charset="0"/>
              </a:rPr>
              <a:t> </a:t>
            </a:r>
            <a:r>
              <a:rPr lang="it-IT" sz="2200" i="1" dirty="0" err="1" smtClean="0">
                <a:latin typeface="Arial Narrow" pitchFamily="34" charset="0"/>
              </a:rPr>
              <a:t>seekers</a:t>
            </a:r>
            <a:r>
              <a:rPr lang="it-IT" sz="2200" dirty="0" smtClean="0">
                <a:latin typeface="Arial Narrow" pitchFamily="34" charset="0"/>
              </a:rPr>
              <a:t>) più forti, capaci di attirare le risorse pubbliche a scapito dell’interesse collettivo.</a:t>
            </a:r>
          </a:p>
          <a:p>
            <a:pPr marL="457200" lvl="0" indent="-457200" fontAlgn="auto">
              <a:spcBef>
                <a:spcPct val="20000"/>
              </a:spcBef>
              <a:spcAft>
                <a:spcPts val="0"/>
              </a:spcAft>
              <a:buAutoNum type="arabicParenR"/>
              <a:defRPr/>
            </a:pPr>
            <a:r>
              <a:rPr lang="it-IT" sz="2200" dirty="0" smtClean="0">
                <a:latin typeface="Arial Narrow" pitchFamily="34" charset="0"/>
              </a:rPr>
              <a:t>Mancanza di </a:t>
            </a:r>
            <a:r>
              <a:rPr lang="it-IT" sz="2200" b="1" dirty="0" smtClean="0">
                <a:latin typeface="Arial Narrow" pitchFamily="34" charset="0"/>
              </a:rPr>
              <a:t>informazione</a:t>
            </a:r>
            <a:r>
              <a:rPr lang="it-IT" sz="2200" dirty="0" smtClean="0">
                <a:latin typeface="Arial Narrow" pitchFamily="34" charset="0"/>
              </a:rPr>
              <a:t> su quali settori promuovono meglio l’obiettivo fissato.</a:t>
            </a: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683568" y="476672"/>
            <a:ext cx="7973457" cy="57606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0" rIns="0" bIns="0" anchor="b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2800" b="1" dirty="0" smtClean="0">
                <a:latin typeface="Arial Narrow" pitchFamily="34" charset="0"/>
              </a:rPr>
              <a:t>Problema: come individuare i Settori Strategici?</a:t>
            </a:r>
            <a:endParaRPr lang="it-IT" sz="2800" b="1" dirty="0" smtClean="0">
              <a:solidFill>
                <a:schemeClr val="tx1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5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1196752"/>
            <a:ext cx="8712967" cy="4824536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it-IT" sz="2400" b="1" dirty="0" smtClean="0">
                <a:latin typeface="Arial Narrow" pitchFamily="34" charset="0"/>
              </a:rPr>
              <a:t>Costruire un </a:t>
            </a:r>
            <a:r>
              <a:rPr lang="it-IT" sz="2400" b="1" dirty="0" smtClean="0">
                <a:solidFill>
                  <a:srgbClr val="FF0000"/>
                </a:solidFill>
                <a:latin typeface="Arial Narrow" pitchFamily="34" charset="0"/>
              </a:rPr>
              <a:t>indicatore composto</a:t>
            </a:r>
            <a:endParaRPr lang="it-IT" sz="2400" b="1" dirty="0" smtClean="0">
              <a:latin typeface="Arial Narrow" pitchFamily="34" charset="0"/>
            </a:endParaRPr>
          </a:p>
          <a:p>
            <a:pPr algn="ctr">
              <a:buNone/>
            </a:pPr>
            <a:r>
              <a:rPr lang="it-IT" sz="2400" b="1" dirty="0" smtClean="0">
                <a:latin typeface="Arial Narrow" pitchFamily="34" charset="0"/>
              </a:rPr>
              <a:t>che fornisca un’</a:t>
            </a:r>
            <a:r>
              <a:rPr lang="it-IT" sz="2400" b="1" dirty="0" smtClean="0">
                <a:solidFill>
                  <a:srgbClr val="FF0000"/>
                </a:solidFill>
                <a:latin typeface="Arial Narrow" pitchFamily="34" charset="0"/>
              </a:rPr>
              <a:t>informazione preliminare</a:t>
            </a:r>
            <a:r>
              <a:rPr lang="it-IT" sz="2400" b="1" dirty="0" smtClean="0">
                <a:latin typeface="Arial Narrow" pitchFamily="34" charset="0"/>
              </a:rPr>
              <a:t> sui settori strategici </a:t>
            </a:r>
          </a:p>
          <a:p>
            <a:pPr algn="ctr">
              <a:buNone/>
            </a:pPr>
            <a:r>
              <a:rPr lang="it-IT" sz="2400" b="1" dirty="0" smtClean="0">
                <a:latin typeface="Arial Narrow" pitchFamily="34" charset="0"/>
              </a:rPr>
              <a:t>– </a:t>
            </a:r>
            <a:r>
              <a:rPr lang="it-IT" sz="2400" b="1" dirty="0" smtClean="0">
                <a:solidFill>
                  <a:srgbClr val="FF0000"/>
                </a:solidFill>
                <a:latin typeface="Arial Narrow" pitchFamily="34" charset="0"/>
              </a:rPr>
              <a:t>l’Indice di Settore Strategico (SSI)</a:t>
            </a:r>
            <a:r>
              <a:rPr lang="it-IT" sz="2400" b="1" dirty="0" smtClean="0">
                <a:latin typeface="Arial Narrow" pitchFamily="34" charset="0"/>
              </a:rPr>
              <a:t> –</a:t>
            </a:r>
          </a:p>
          <a:p>
            <a:pPr algn="ctr">
              <a:buNone/>
            </a:pPr>
            <a:r>
              <a:rPr lang="it-IT" sz="2400" b="1" dirty="0" smtClean="0">
                <a:latin typeface="Arial Narrow" pitchFamily="34" charset="0"/>
              </a:rPr>
              <a:t>in grado di limitare la discrezionalità del policy maker</a:t>
            </a:r>
          </a:p>
          <a:p>
            <a:pPr algn="ctr">
              <a:buNone/>
            </a:pPr>
            <a:endParaRPr lang="it-IT" sz="2400" b="1" dirty="0" smtClean="0">
              <a:latin typeface="Arial Narrow" pitchFamily="34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it-IT" sz="2400" dirty="0" smtClean="0">
                <a:latin typeface="Arial Narrow" pitchFamily="34" charset="0"/>
              </a:rPr>
              <a:t>Il metodo ha lo scopo di rendere il processo di scelta dei settori strategici più </a:t>
            </a:r>
            <a:r>
              <a:rPr lang="it-IT" sz="2400" dirty="0" smtClean="0">
                <a:solidFill>
                  <a:srgbClr val="FF0000"/>
                </a:solidFill>
                <a:latin typeface="Arial Narrow" pitchFamily="34" charset="0"/>
              </a:rPr>
              <a:t>rigoroso</a:t>
            </a:r>
            <a:r>
              <a:rPr lang="it-IT" sz="2400" dirty="0" smtClean="0">
                <a:latin typeface="Arial Narrow" pitchFamily="34" charset="0"/>
              </a:rPr>
              <a:t> e </a:t>
            </a:r>
            <a:r>
              <a:rPr lang="it-IT" sz="2400" dirty="0" smtClean="0">
                <a:solidFill>
                  <a:srgbClr val="FF0000"/>
                </a:solidFill>
                <a:latin typeface="Arial Narrow" pitchFamily="34" charset="0"/>
              </a:rPr>
              <a:t>trasparente</a:t>
            </a:r>
            <a:r>
              <a:rPr lang="it-IT" sz="2400" dirty="0" smtClean="0">
                <a:latin typeface="Arial Narrow" pitchFamily="34" charset="0"/>
              </a:rPr>
              <a:t> in quanto:</a:t>
            </a:r>
          </a:p>
          <a:p>
            <a:pPr marL="0" indent="0">
              <a:lnSpc>
                <a:spcPct val="80000"/>
              </a:lnSpc>
              <a:buNone/>
            </a:pPr>
            <a:endParaRPr lang="it-IT" sz="800" dirty="0" smtClean="0">
              <a:latin typeface="Arial Narrow" pitchFamily="34" charset="0"/>
            </a:endParaRPr>
          </a:p>
          <a:p>
            <a:pPr marL="457200" indent="-457200">
              <a:lnSpc>
                <a:spcPct val="80000"/>
              </a:lnSpc>
              <a:buAutoNum type="alphaLcParenBoth"/>
            </a:pPr>
            <a:r>
              <a:rPr lang="it-IT" sz="2400" dirty="0" smtClean="0">
                <a:latin typeface="Arial Narrow" pitchFamily="34" charset="0"/>
              </a:rPr>
              <a:t>Si evidenziano i </a:t>
            </a:r>
            <a:r>
              <a:rPr lang="it-IT" sz="2400" dirty="0" smtClean="0">
                <a:solidFill>
                  <a:srgbClr val="FF0000"/>
                </a:solidFill>
                <a:latin typeface="Arial Narrow" pitchFamily="34" charset="0"/>
              </a:rPr>
              <a:t>criteri</a:t>
            </a:r>
            <a:r>
              <a:rPr lang="it-IT" sz="2400" dirty="0" smtClean="0">
                <a:latin typeface="Arial Narrow" pitchFamily="34" charset="0"/>
              </a:rPr>
              <a:t> di individuazione dei settori strategici e i </a:t>
            </a:r>
            <a:r>
              <a:rPr lang="it-IT" sz="2400" dirty="0" smtClean="0">
                <a:solidFill>
                  <a:srgbClr val="FF0000"/>
                </a:solidFill>
                <a:latin typeface="Arial Narrow" pitchFamily="34" charset="0"/>
              </a:rPr>
              <a:t>pesi</a:t>
            </a:r>
            <a:r>
              <a:rPr lang="it-IT" sz="2400" dirty="0" smtClean="0">
                <a:latin typeface="Arial Narrow" pitchFamily="34" charset="0"/>
              </a:rPr>
              <a:t> ad essi attribuiti.</a:t>
            </a:r>
          </a:p>
          <a:p>
            <a:pPr marL="457200" indent="-457200">
              <a:lnSpc>
                <a:spcPct val="80000"/>
              </a:lnSpc>
              <a:buAutoNum type="alphaLcParenBoth"/>
            </a:pPr>
            <a:endParaRPr lang="it-IT" sz="800" dirty="0" smtClean="0">
              <a:latin typeface="Arial Narrow" pitchFamily="34" charset="0"/>
            </a:endParaRPr>
          </a:p>
          <a:p>
            <a:pPr marL="457200" indent="-457200">
              <a:lnSpc>
                <a:spcPct val="80000"/>
              </a:lnSpc>
              <a:buAutoNum type="alphaLcParenBoth"/>
            </a:pPr>
            <a:r>
              <a:rPr lang="it-IT" sz="2400" dirty="0" smtClean="0">
                <a:latin typeface="Arial Narrow" pitchFamily="34" charset="0"/>
              </a:rPr>
              <a:t>Si evidenzia il grado di discrezionalità di cui dispone il decisore nella scelta dei settori strategici =&gt; </a:t>
            </a:r>
            <a:r>
              <a:rPr lang="en-US" sz="2400" i="1" dirty="0" smtClean="0">
                <a:latin typeface="Arial Narrow" pitchFamily="34" charset="0"/>
              </a:rPr>
              <a:t>Uncertainty Analysis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72904-3BA1-4B2A-9EB9-F0250496ABC9}" type="slidenum">
              <a:rPr lang="it-IT" smtClean="0"/>
              <a:pPr/>
              <a:t>7</a:t>
            </a:fld>
            <a:endParaRPr lang="it-IT"/>
          </a:p>
        </p:txBody>
      </p:sp>
      <p:sp>
        <p:nvSpPr>
          <p:cNvPr id="5" name="Ovale 4"/>
          <p:cNvSpPr/>
          <p:nvPr/>
        </p:nvSpPr>
        <p:spPr>
          <a:xfrm>
            <a:off x="467544" y="1124744"/>
            <a:ext cx="8208912" cy="2232248"/>
          </a:xfrm>
          <a:prstGeom prst="ellipse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683568" y="260648"/>
            <a:ext cx="7973457" cy="57606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0" rIns="0" bIns="0" anchor="b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2800" b="1" dirty="0" smtClean="0">
                <a:solidFill>
                  <a:schemeClr val="tx1"/>
                </a:solidFill>
                <a:latin typeface="Arial Narrow" pitchFamily="34" charset="0"/>
              </a:rPr>
              <a:t>Obiettivo dell’analisi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72904-3BA1-4B2A-9EB9-F0250496ABC9}" type="slidenum">
              <a:rPr lang="it-IT" smtClean="0"/>
              <a:pPr/>
              <a:t>8</a:t>
            </a:fld>
            <a:endParaRPr lang="it-IT"/>
          </a:p>
        </p:txBody>
      </p:sp>
      <p:sp>
        <p:nvSpPr>
          <p:cNvPr id="8" name="Rettangolo 7"/>
          <p:cNvSpPr/>
          <p:nvPr/>
        </p:nvSpPr>
        <p:spPr>
          <a:xfrm>
            <a:off x="323528" y="1124744"/>
            <a:ext cx="8424936" cy="53122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it-IT" sz="2200" dirty="0" smtClean="0">
                <a:latin typeface="Arial Narrow" pitchFamily="34" charset="0"/>
              </a:rPr>
              <a:t>Definizione del fenomeno di analisi =&gt; obiettivo di policy/scelta politica     (che obiettivi è ragionevole promuovere attraverso un intervento settoriale?).</a:t>
            </a:r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eriod"/>
            </a:pPr>
            <a:endParaRPr lang="it-IT" sz="2200" dirty="0" smtClean="0">
              <a:latin typeface="Arial Narrow" pitchFamily="34" charset="0"/>
            </a:endParaRPr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it-IT" sz="2200" dirty="0" smtClean="0">
                <a:latin typeface="Arial Narrow" pitchFamily="34" charset="0"/>
              </a:rPr>
              <a:t>Scelta delle variabili che descrivono l’obiettivo: analisi preliminare delle correlazioni (es. coefficienti di correlazione di </a:t>
            </a:r>
            <a:r>
              <a:rPr lang="it-IT" sz="2200" dirty="0" err="1" smtClean="0">
                <a:latin typeface="Arial Narrow" pitchFamily="34" charset="0"/>
              </a:rPr>
              <a:t>Pearson</a:t>
            </a:r>
            <a:r>
              <a:rPr lang="it-IT" sz="2200" dirty="0" smtClean="0">
                <a:latin typeface="Arial Narrow" pitchFamily="34" charset="0"/>
              </a:rPr>
              <a:t>).</a:t>
            </a:r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eriod"/>
            </a:pPr>
            <a:endParaRPr lang="it-IT" sz="2200" dirty="0" smtClean="0">
              <a:latin typeface="Arial Narrow" pitchFamily="34" charset="0"/>
            </a:endParaRPr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it-IT" sz="2200" dirty="0" smtClean="0">
                <a:latin typeface="Arial Narrow" pitchFamily="34" charset="0"/>
              </a:rPr>
              <a:t>Normalizzazione delle variabili:</a:t>
            </a:r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eriod"/>
            </a:pPr>
            <a:endParaRPr lang="it-IT" sz="2400" dirty="0" smtClean="0">
              <a:latin typeface="Arial Narrow" pitchFamily="34" charset="0"/>
            </a:endParaRPr>
          </a:p>
          <a:p>
            <a:pPr marL="457200" indent="-457200" eaLnBrk="1" hangingPunct="1">
              <a:lnSpc>
                <a:spcPct val="80000"/>
              </a:lnSpc>
            </a:pPr>
            <a:endParaRPr lang="it-IT" sz="2400" dirty="0" smtClean="0">
              <a:latin typeface="Arial Narrow" pitchFamily="34" charset="0"/>
            </a:endParaRPr>
          </a:p>
          <a:p>
            <a:pPr marL="457200" indent="-457200" eaLnBrk="1" hangingPunct="1">
              <a:lnSpc>
                <a:spcPct val="80000"/>
              </a:lnSpc>
            </a:pPr>
            <a:endParaRPr lang="it-IT" sz="2400" dirty="0" smtClean="0">
              <a:latin typeface="Arial Narrow" pitchFamily="34" charset="0"/>
            </a:endParaRPr>
          </a:p>
          <a:p>
            <a:pPr marL="457200" indent="-457200" eaLnBrk="1" hangingPunct="1">
              <a:lnSpc>
                <a:spcPct val="80000"/>
              </a:lnSpc>
            </a:pPr>
            <a:endParaRPr lang="it-IT" sz="2400" dirty="0" smtClean="0">
              <a:latin typeface="Arial Narrow" pitchFamily="34" charset="0"/>
            </a:endParaRPr>
          </a:p>
          <a:p>
            <a:pPr marL="457200" indent="-457200" eaLnBrk="1" hangingPunct="1">
              <a:lnSpc>
                <a:spcPct val="80000"/>
              </a:lnSpc>
            </a:pPr>
            <a:endParaRPr lang="it-IT" sz="2400" dirty="0" smtClean="0">
              <a:latin typeface="Arial Narrow" pitchFamily="34" charset="0"/>
            </a:endParaRPr>
          </a:p>
          <a:p>
            <a:pPr marL="457200" indent="-457200" eaLnBrk="1" hangingPunct="1">
              <a:lnSpc>
                <a:spcPct val="80000"/>
              </a:lnSpc>
            </a:pPr>
            <a:endParaRPr lang="it-IT" sz="2400" dirty="0" smtClean="0">
              <a:latin typeface="Arial Narrow" pitchFamily="34" charset="0"/>
            </a:endParaRPr>
          </a:p>
          <a:p>
            <a:pPr marL="457200" indent="-457200" algn="just" eaLnBrk="1" hangingPunct="1">
              <a:lnSpc>
                <a:spcPct val="80000"/>
              </a:lnSpc>
            </a:pPr>
            <a:r>
              <a:rPr lang="it-IT" sz="1800" dirty="0" smtClean="0">
                <a:latin typeface="Arial Narrow" pitchFamily="34" charset="0"/>
              </a:rPr>
              <a:t>	</a:t>
            </a:r>
            <a:r>
              <a:rPr lang="it-IT" sz="1800" u="sng" dirty="0" smtClean="0">
                <a:latin typeface="Arial Narrow" pitchFamily="34" charset="0"/>
              </a:rPr>
              <a:t>Dove</a:t>
            </a:r>
            <a:r>
              <a:rPr lang="it-IT" sz="1800" dirty="0" smtClean="0">
                <a:latin typeface="Arial Narrow" pitchFamily="34" charset="0"/>
              </a:rPr>
              <a:t>:</a:t>
            </a:r>
          </a:p>
          <a:p>
            <a:pPr marL="914400" lvl="1" indent="-457200" algn="just">
              <a:lnSpc>
                <a:spcPct val="80000"/>
              </a:lnSpc>
              <a:buFontTx/>
              <a:buChar char="-"/>
            </a:pPr>
            <a:r>
              <a:rPr lang="it-IT" sz="1800" i="1" dirty="0" err="1" smtClean="0">
                <a:latin typeface="Times New Roman" pitchFamily="18" charset="0"/>
                <a:cs typeface="Times New Roman" pitchFamily="18" charset="0"/>
              </a:rPr>
              <a:t>Xij</a:t>
            </a:r>
            <a:r>
              <a:rPr lang="it-IT" sz="1800" dirty="0" smtClean="0">
                <a:latin typeface="Arial Narrow" pitchFamily="34" charset="0"/>
              </a:rPr>
              <a:t> è il valore della </a:t>
            </a:r>
            <a:r>
              <a:rPr lang="it-IT" sz="1800" i="1" dirty="0" smtClean="0">
                <a:latin typeface="Arial Narrow" pitchFamily="34" charset="0"/>
              </a:rPr>
              <a:t>i</a:t>
            </a:r>
            <a:r>
              <a:rPr lang="it-IT" sz="1800" dirty="0" smtClean="0">
                <a:latin typeface="Arial Narrow" pitchFamily="34" charset="0"/>
              </a:rPr>
              <a:t>-esima osservazione (</a:t>
            </a:r>
            <a:r>
              <a:rPr lang="it-IT" sz="1800" i="1" dirty="0" smtClean="0">
                <a:latin typeface="Arial Narrow" pitchFamily="34" charset="0"/>
              </a:rPr>
              <a:t>i</a:t>
            </a:r>
            <a:r>
              <a:rPr lang="it-IT" sz="1800" dirty="0" smtClean="0">
                <a:latin typeface="Arial Narrow" pitchFamily="34" charset="0"/>
              </a:rPr>
              <a:t> = 1, 2,…, </a:t>
            </a:r>
            <a:r>
              <a:rPr lang="it-IT" sz="1800" i="1" dirty="0" smtClean="0">
                <a:latin typeface="Arial Narrow" pitchFamily="34" charset="0"/>
              </a:rPr>
              <a:t>n</a:t>
            </a:r>
            <a:r>
              <a:rPr lang="it-IT" sz="1800" dirty="0" smtClean="0">
                <a:latin typeface="Arial Narrow" pitchFamily="34" charset="0"/>
              </a:rPr>
              <a:t>) assunto dalla </a:t>
            </a:r>
            <a:r>
              <a:rPr lang="it-IT" sz="1800" i="1" dirty="0" smtClean="0">
                <a:latin typeface="Arial Narrow" pitchFamily="34" charset="0"/>
              </a:rPr>
              <a:t>j</a:t>
            </a:r>
            <a:r>
              <a:rPr lang="it-IT" sz="1800" dirty="0" smtClean="0">
                <a:latin typeface="Arial Narrow" pitchFamily="34" charset="0"/>
              </a:rPr>
              <a:t>-esima variabile (</a:t>
            </a:r>
            <a:r>
              <a:rPr lang="it-IT" sz="1800" i="1" dirty="0" smtClean="0">
                <a:latin typeface="Arial Narrow" pitchFamily="34" charset="0"/>
              </a:rPr>
              <a:t>j</a:t>
            </a:r>
            <a:r>
              <a:rPr lang="it-IT" sz="1800" dirty="0" smtClean="0">
                <a:latin typeface="Arial Narrow" pitchFamily="34" charset="0"/>
              </a:rPr>
              <a:t> = 1, 2,…, </a:t>
            </a:r>
            <a:r>
              <a:rPr lang="it-IT" sz="1800" i="1" dirty="0" smtClean="0">
                <a:latin typeface="Arial Narrow" pitchFamily="34" charset="0"/>
              </a:rPr>
              <a:t>k</a:t>
            </a:r>
            <a:r>
              <a:rPr lang="it-IT" sz="1800" dirty="0" smtClean="0">
                <a:latin typeface="Arial Narrow" pitchFamily="34" charset="0"/>
              </a:rPr>
              <a:t>);</a:t>
            </a:r>
          </a:p>
          <a:p>
            <a:pPr marL="914400" lvl="1" indent="-457200" algn="just">
              <a:lnSpc>
                <a:spcPct val="80000"/>
              </a:lnSpc>
              <a:buFontTx/>
              <a:buChar char="-"/>
            </a:pPr>
            <a:r>
              <a:rPr lang="it-IT" sz="1800" i="1" dirty="0" smtClean="0">
                <a:latin typeface="Times New Roman" pitchFamily="18" charset="0"/>
                <a:cs typeface="Times New Roman" pitchFamily="18" charset="0"/>
              </a:rPr>
              <a:t>min</a:t>
            </a:r>
            <a:r>
              <a:rPr lang="it-IT" sz="1800" i="1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it-IT" sz="1800" i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it-IT" sz="1800" i="1" dirty="0" err="1" smtClean="0">
                <a:latin typeface="Times New Roman" pitchFamily="18" charset="0"/>
                <a:cs typeface="Times New Roman" pitchFamily="18" charset="0"/>
              </a:rPr>
              <a:t>Xij</a:t>
            </a:r>
            <a:r>
              <a:rPr lang="it-IT" sz="180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it-IT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1800" dirty="0" smtClean="0">
                <a:latin typeface="Arial Narrow" pitchFamily="34" charset="0"/>
              </a:rPr>
              <a:t>è il valore minimo assunto dalla variabile nella distribuzione;</a:t>
            </a:r>
          </a:p>
          <a:p>
            <a:pPr marL="914400" lvl="1" indent="-457200" algn="just">
              <a:lnSpc>
                <a:spcPct val="80000"/>
              </a:lnSpc>
              <a:buFontTx/>
              <a:buChar char="-"/>
            </a:pPr>
            <a:r>
              <a:rPr lang="it-IT" sz="1800" i="1" dirty="0" smtClean="0">
                <a:latin typeface="Times New Roman" pitchFamily="18" charset="0"/>
                <a:cs typeface="Times New Roman" pitchFamily="18" charset="0"/>
              </a:rPr>
              <a:t>max</a:t>
            </a:r>
            <a:r>
              <a:rPr lang="it-IT" sz="1800" i="1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it-IT" sz="1800" i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it-IT" sz="1800" i="1" dirty="0" err="1" smtClean="0">
                <a:latin typeface="Times New Roman" pitchFamily="18" charset="0"/>
                <a:cs typeface="Times New Roman" pitchFamily="18" charset="0"/>
              </a:rPr>
              <a:t>Xij</a:t>
            </a:r>
            <a:r>
              <a:rPr lang="it-IT" sz="180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it-IT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1800" dirty="0" smtClean="0">
                <a:latin typeface="Arial Narrow" pitchFamily="34" charset="0"/>
              </a:rPr>
              <a:t>è il valore massimo assunto dalla variabile nella distribuzione;</a:t>
            </a:r>
          </a:p>
          <a:p>
            <a:pPr marL="914400" lvl="1" indent="-457200" algn="just">
              <a:lnSpc>
                <a:spcPct val="80000"/>
              </a:lnSpc>
              <a:buFontTx/>
              <a:buChar char="-"/>
            </a:pPr>
            <a:r>
              <a:rPr lang="it-IT" sz="18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it-IT" sz="1800" dirty="0" smtClean="0">
                <a:latin typeface="Arial Narrow" pitchFamily="34" charset="0"/>
              </a:rPr>
              <a:t> è il numero unità statistiche della distribuzione;</a:t>
            </a:r>
          </a:p>
          <a:p>
            <a:pPr marL="914400" lvl="1" indent="-457200" algn="just">
              <a:lnSpc>
                <a:spcPct val="80000"/>
              </a:lnSpc>
              <a:buFontTx/>
              <a:buChar char="-"/>
            </a:pPr>
            <a:r>
              <a:rPr lang="it-IT" sz="1800" i="1" dirty="0" err="1" smtClean="0">
                <a:latin typeface="Times New Roman" pitchFamily="18" charset="0"/>
                <a:cs typeface="Times New Roman" pitchFamily="18" charset="0"/>
              </a:rPr>
              <a:t>Zij</a:t>
            </a:r>
            <a:r>
              <a:rPr lang="it-IT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1800" dirty="0" smtClean="0">
                <a:latin typeface="Arial Narrow" pitchFamily="34" charset="0"/>
              </a:rPr>
              <a:t>è il valore della variabile normalizzata.</a:t>
            </a: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39752" y="3429000"/>
            <a:ext cx="4968552" cy="1189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611560" y="188640"/>
            <a:ext cx="7973457" cy="57606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0" rIns="0" bIns="0" anchor="b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2800" b="1" dirty="0" smtClean="0">
                <a:solidFill>
                  <a:schemeClr val="tx1"/>
                </a:solidFill>
                <a:latin typeface="Arial Narrow" pitchFamily="34" charset="0"/>
              </a:rPr>
              <a:t>L’Indice di Settore Strategico (ISS): la metodologia.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7956376" cy="836712"/>
          </a:xfrm>
        </p:spPr>
        <p:txBody>
          <a:bodyPr>
            <a:normAutofit/>
          </a:bodyPr>
          <a:lstStyle/>
          <a:p>
            <a:pPr algn="l"/>
            <a:r>
              <a:rPr lang="it-IT" sz="2200" dirty="0" smtClean="0">
                <a:latin typeface="Arial Narrow" pitchFamily="34" charset="0"/>
              </a:rPr>
              <a:t>4. Scelta delle funzioni combinanti:</a:t>
            </a:r>
            <a:endParaRPr lang="it-IT" sz="2200" dirty="0">
              <a:latin typeface="Arial Narrow" pitchFamily="34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72904-3BA1-4B2A-9EB9-F0250496ABC9}" type="slidenum">
              <a:rPr lang="it-IT" smtClean="0"/>
              <a:pPr/>
              <a:t>9</a:t>
            </a:fld>
            <a:endParaRPr lang="it-IT"/>
          </a:p>
        </p:txBody>
      </p:sp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87624" y="1268760"/>
            <a:ext cx="6948089" cy="25988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CasellaDiTesto 17"/>
          <p:cNvSpPr txBox="1"/>
          <p:nvPr/>
        </p:nvSpPr>
        <p:spPr>
          <a:xfrm>
            <a:off x="683568" y="4149080"/>
            <a:ext cx="78488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800" u="sng" dirty="0" smtClean="0">
                <a:latin typeface="Arial Narrow" pitchFamily="34" charset="0"/>
              </a:rPr>
              <a:t>Dove</a:t>
            </a:r>
            <a:r>
              <a:rPr lang="it-IT" sz="1800" dirty="0" smtClean="0">
                <a:latin typeface="Arial Narrow" pitchFamily="34" charset="0"/>
              </a:rPr>
              <a:t>:</a:t>
            </a:r>
          </a:p>
          <a:p>
            <a:r>
              <a:rPr lang="it-IT" sz="1800" i="1" dirty="0" smtClean="0">
                <a:latin typeface="Arial Narrow" pitchFamily="34" charset="0"/>
              </a:rPr>
              <a:t>- k</a:t>
            </a:r>
            <a:r>
              <a:rPr lang="it-IT" sz="1800" dirty="0" smtClean="0">
                <a:latin typeface="Arial Narrow" pitchFamily="34" charset="0"/>
              </a:rPr>
              <a:t> è il numero di variabili;</a:t>
            </a:r>
          </a:p>
          <a:p>
            <a:r>
              <a:rPr lang="it-IT" sz="1800" i="1" dirty="0" smtClean="0">
                <a:latin typeface="Arial Narrow" pitchFamily="34" charset="0"/>
              </a:rPr>
              <a:t>- </a:t>
            </a:r>
            <a:r>
              <a:rPr lang="it-IT" sz="1800" i="1" dirty="0" err="1" smtClean="0">
                <a:latin typeface="Arial Narrow" pitchFamily="34" charset="0"/>
              </a:rPr>
              <a:t>Zij</a:t>
            </a:r>
            <a:r>
              <a:rPr lang="it-IT" sz="1800" dirty="0" smtClean="0">
                <a:latin typeface="Arial Narrow" pitchFamily="34" charset="0"/>
              </a:rPr>
              <a:t> indica il valore </a:t>
            </a:r>
            <a:r>
              <a:rPr lang="it-IT" sz="1800" i="1" dirty="0" smtClean="0">
                <a:latin typeface="Arial Narrow" pitchFamily="34" charset="0"/>
              </a:rPr>
              <a:t>normalizzato</a:t>
            </a:r>
            <a:r>
              <a:rPr lang="it-IT" sz="1800" dirty="0" smtClean="0">
                <a:latin typeface="Arial Narrow" pitchFamily="34" charset="0"/>
              </a:rPr>
              <a:t> </a:t>
            </a:r>
            <a:r>
              <a:rPr lang="it-IT" sz="1800" i="1" dirty="0" smtClean="0">
                <a:latin typeface="Arial Narrow" pitchFamily="34" charset="0"/>
              </a:rPr>
              <a:t>i</a:t>
            </a:r>
            <a:r>
              <a:rPr lang="it-IT" sz="1800" dirty="0" smtClean="0">
                <a:latin typeface="Arial Narrow" pitchFamily="34" charset="0"/>
              </a:rPr>
              <a:t>-esima osservazione (</a:t>
            </a:r>
            <a:r>
              <a:rPr lang="it-IT" sz="1800" i="1" dirty="0" smtClean="0">
                <a:latin typeface="Arial Narrow" pitchFamily="34" charset="0"/>
              </a:rPr>
              <a:t>i</a:t>
            </a:r>
            <a:r>
              <a:rPr lang="it-IT" sz="1800" dirty="0" smtClean="0">
                <a:latin typeface="Arial Narrow" pitchFamily="34" charset="0"/>
              </a:rPr>
              <a:t> = 1, 2,…, </a:t>
            </a:r>
            <a:r>
              <a:rPr lang="it-IT" sz="1800" i="1" dirty="0" smtClean="0">
                <a:latin typeface="Arial Narrow" pitchFamily="34" charset="0"/>
              </a:rPr>
              <a:t>n</a:t>
            </a:r>
            <a:r>
              <a:rPr lang="it-IT" sz="1800" dirty="0" smtClean="0">
                <a:latin typeface="Arial Narrow" pitchFamily="34" charset="0"/>
              </a:rPr>
              <a:t>) assunto dalla </a:t>
            </a:r>
            <a:r>
              <a:rPr lang="it-IT" sz="1800" i="1" dirty="0" smtClean="0">
                <a:latin typeface="Arial Narrow" pitchFamily="34" charset="0"/>
              </a:rPr>
              <a:t>j</a:t>
            </a:r>
            <a:r>
              <a:rPr lang="it-IT" sz="1800" dirty="0" smtClean="0">
                <a:latin typeface="Arial Narrow" pitchFamily="34" charset="0"/>
              </a:rPr>
              <a:t>-esima variabile (</a:t>
            </a:r>
            <a:r>
              <a:rPr lang="it-IT" sz="1800" i="1" dirty="0" smtClean="0">
                <a:latin typeface="Arial Narrow" pitchFamily="34" charset="0"/>
              </a:rPr>
              <a:t>j</a:t>
            </a:r>
            <a:r>
              <a:rPr lang="it-IT" sz="1800" dirty="0" smtClean="0">
                <a:latin typeface="Arial Narrow" pitchFamily="34" charset="0"/>
              </a:rPr>
              <a:t> = 1, 2,…, k);</a:t>
            </a:r>
          </a:p>
          <a:p>
            <a:r>
              <a:rPr lang="it-IT" sz="1800" dirty="0" smtClean="0">
                <a:latin typeface="Arial Narrow" pitchFamily="34" charset="0"/>
              </a:rPr>
              <a:t>- </a:t>
            </a:r>
            <a:r>
              <a:rPr lang="it-IT" sz="1800" dirty="0" err="1" smtClean="0">
                <a:latin typeface="Arial Narrow" pitchFamily="34" charset="0"/>
              </a:rPr>
              <a:t>ω</a:t>
            </a:r>
            <a:r>
              <a:rPr lang="it-IT" sz="1800" baseline="-25000" dirty="0" err="1" smtClean="0">
                <a:latin typeface="Arial Narrow" pitchFamily="34" charset="0"/>
              </a:rPr>
              <a:t>i</a:t>
            </a:r>
            <a:r>
              <a:rPr lang="it-IT" sz="1800" dirty="0" smtClean="0">
                <a:latin typeface="Arial Narrow" pitchFamily="34" charset="0"/>
              </a:rPr>
              <a:t> è il peso attribuito alla variabile </a:t>
            </a:r>
            <a:r>
              <a:rPr lang="it-IT" sz="1800" i="1" dirty="0" err="1" smtClean="0">
                <a:latin typeface="Arial Narrow" pitchFamily="34" charset="0"/>
              </a:rPr>
              <a:t>Xj</a:t>
            </a:r>
            <a:r>
              <a:rPr lang="it-IT" sz="1800" i="1" dirty="0" smtClean="0">
                <a:latin typeface="Arial Narrow" pitchFamily="34" charset="0"/>
              </a:rPr>
              <a:t>.</a:t>
            </a:r>
          </a:p>
          <a:p>
            <a:endParaRPr lang="it-IT" sz="1800" dirty="0" smtClean="0">
              <a:latin typeface="Arial Narrow" pitchFamily="34" charset="0"/>
            </a:endParaRPr>
          </a:p>
          <a:p>
            <a:r>
              <a:rPr lang="it-IT" sz="1800" dirty="0" smtClean="0">
                <a:latin typeface="Arial Narrow" pitchFamily="34" charset="0"/>
              </a:rPr>
              <a:t>I valori ottenuti dalle funzioni combinanti vengono a loro volta normalizzati, in modo che l’indice assuma un valore compreso tra 0 e 1.</a:t>
            </a:r>
            <a:endParaRPr lang="it-IT" sz="1800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Gradazioni di grigio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2267</TotalTime>
  <Words>1357</Words>
  <Application>Microsoft Office PowerPoint</Application>
  <PresentationFormat>Presentazione su schermo (4:3)</PresentationFormat>
  <Paragraphs>310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17" baseType="lpstr">
      <vt:lpstr>Tema di Office</vt:lpstr>
      <vt:lpstr>INCONTRI DI ARTIMINO SULLO SVILUPPO LOCALE – XXIV EDIZIONE 13-15 ottobre 2014 Strategie territoriali di rinascita produttiva  _____________________________________________________________________________________________________________________________________________    Politica industriale e rilancio della manifattura. Un’analisi regionale dei settori strategici in Italia.   Mattia Tassinari  con Marco R. Di Tommaso    __________________________________________________________ Università degli Studi di Ferrara       –       mattia.tassinari@unife.it</vt:lpstr>
      <vt:lpstr>Diapositiva 2</vt:lpstr>
      <vt:lpstr>Diapositiva 3</vt:lpstr>
      <vt:lpstr>Caratteristiche fondamentali</vt:lpstr>
      <vt:lpstr>Diapositiva 5</vt:lpstr>
      <vt:lpstr>Diapositiva 6</vt:lpstr>
      <vt:lpstr>Diapositiva 7</vt:lpstr>
      <vt:lpstr>Diapositiva 8</vt:lpstr>
      <vt:lpstr>4. Scelta delle funzioni combinanti:</vt:lpstr>
      <vt:lpstr>5. L'Uncertainty Analysis (UA).</vt:lpstr>
      <vt:lpstr>Diapositiva 11</vt:lpstr>
      <vt:lpstr>Diapositiva 12</vt:lpstr>
      <vt:lpstr>Diapositiva 13</vt:lpstr>
      <vt:lpstr>Diapositiva 14</vt:lpstr>
      <vt:lpstr>Diapositiva 15</vt:lpstr>
      <vt:lpstr>Grazie dell’attenzione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Politica Industriale</dc:title>
  <dc:creator>ditommas</dc:creator>
  <cp:lastModifiedBy>Lorenzo</cp:lastModifiedBy>
  <cp:revision>360</cp:revision>
  <dcterms:created xsi:type="dcterms:W3CDTF">2006-05-13T20:22:45Z</dcterms:created>
  <dcterms:modified xsi:type="dcterms:W3CDTF">2014-10-14T14:09:14Z</dcterms:modified>
</cp:coreProperties>
</file>